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0058400" cy="7772400"/>
  <p:notesSz cx="6858000" cy="9144000"/>
  <p:embeddedFontLst>
    <p:embeddedFont>
      <p:font typeface="Impact" panose="020B0806030902050204" pitchFamily="34" charset="0"/>
      <p:regular r:id="rId9"/>
    </p:embeddedFont>
    <p:embeddedFont>
      <p:font typeface="Curlz MT" panose="04040404050702020202" pitchFamily="82" charset="0"/>
      <p:regular r:id="rId10"/>
    </p:embeddedFont>
    <p:embeddedFont>
      <p:font typeface="TTGJuiceBox" panose="02000603000000000000" pitchFamily="2" charset="0"/>
      <p:regular r:id="rId11"/>
    </p:embeddedFont>
    <p:embeddedFont>
      <p:font typeface="Cabin Sketch" panose="020B0604020202020204" charset="0"/>
      <p:regular r:id="rId12"/>
      <p:bold r:id="rId13"/>
    </p:embeddedFont>
    <p:embeddedFont>
      <p:font typeface="KBStripedPajamas" panose="02000603000000000000" pitchFamily="2" charset="0"/>
      <p:regular r:id="rId14"/>
    </p:embeddedFont>
    <p:embeddedFont>
      <p:font typeface="CreativeFonts1" panose="02000603000000000000" pitchFamily="2" charset="0"/>
      <p:regular r:id="rId15"/>
    </p:embeddedFont>
    <p:embeddedFont>
      <p:font typeface="Boogaloo" panose="020B0604020202020204" charset="0"/>
      <p:regular r:id="rId16"/>
    </p:embeddedFont>
    <p:embeddedFont>
      <p:font typeface="Pond Free Me" pitchFamily="2" charset="0"/>
      <p:regular r:id="rId17"/>
    </p:embeddedFont>
    <p:embeddedFont>
      <p:font typeface="Acme" panose="020B0604020202020204" charset="0"/>
      <p:regular r:id="rId18"/>
    </p:embeddedFont>
    <p:embeddedFont>
      <p:font typeface="Jokerman" panose="04090605060D06020702" pitchFamily="82" charset="0"/>
      <p:regular r:id="rId19"/>
    </p:embeddedFont>
    <p:embeddedFont>
      <p:font typeface="Ink Free" panose="03080402000500000000" pitchFamily="66" charset="0"/>
      <p:regular r:id="rId20"/>
    </p:embeddedFont>
    <p:embeddedFont>
      <p:font typeface="TTGCheerios" panose="02000603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76" y="5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c2ea54f39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5c2ea54f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c2ea54f39_0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c2ea54f3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c2ea54f39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c2ea54f3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f841d7c3f_0_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f841d7c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2ea54f39_0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2ea54f3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c2ea54f39_0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c2ea54f3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42879" y="1125136"/>
            <a:ext cx="9372600" cy="31017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6400"/>
              <a:buChar char="●"/>
              <a:defRPr sz="6400"/>
            </a:lvl1pPr>
            <a:lvl2pPr lvl="1" algn="ctr">
              <a:spcBef>
                <a:spcPts val="0"/>
              </a:spcBef>
              <a:spcAft>
                <a:spcPts val="0"/>
              </a:spcAft>
              <a:buSzPts val="6400"/>
              <a:buChar char="○"/>
              <a:defRPr sz="6400"/>
            </a:lvl2pPr>
            <a:lvl3pPr lvl="2" algn="ctr">
              <a:spcBef>
                <a:spcPts val="0"/>
              </a:spcBef>
              <a:spcAft>
                <a:spcPts val="0"/>
              </a:spcAft>
              <a:buSzPts val="6400"/>
              <a:buChar char="■"/>
              <a:defRPr sz="6400"/>
            </a:lvl3pPr>
            <a:lvl4pPr lvl="3" algn="ctr">
              <a:spcBef>
                <a:spcPts val="0"/>
              </a:spcBef>
              <a:spcAft>
                <a:spcPts val="0"/>
              </a:spcAft>
              <a:buSzPts val="6400"/>
              <a:buChar char="●"/>
              <a:defRPr sz="6400"/>
            </a:lvl4pPr>
            <a:lvl5pPr lvl="4" algn="ctr">
              <a:spcBef>
                <a:spcPts val="0"/>
              </a:spcBef>
              <a:spcAft>
                <a:spcPts val="0"/>
              </a:spcAft>
              <a:buSzPts val="6400"/>
              <a:buChar char="○"/>
              <a:defRPr sz="6400"/>
            </a:lvl5pPr>
            <a:lvl6pPr lvl="5" algn="ctr">
              <a:spcBef>
                <a:spcPts val="0"/>
              </a:spcBef>
              <a:spcAft>
                <a:spcPts val="0"/>
              </a:spcAft>
              <a:buSzPts val="6400"/>
              <a:buChar char="■"/>
              <a:defRPr sz="6400"/>
            </a:lvl6pPr>
            <a:lvl7pPr lvl="6" algn="ctr">
              <a:spcBef>
                <a:spcPts val="0"/>
              </a:spcBef>
              <a:spcAft>
                <a:spcPts val="0"/>
              </a:spcAft>
              <a:buSzPts val="6400"/>
              <a:buChar char="●"/>
              <a:defRPr sz="6400"/>
            </a:lvl7pPr>
            <a:lvl8pPr lvl="7" algn="ctr">
              <a:spcBef>
                <a:spcPts val="0"/>
              </a:spcBef>
              <a:spcAft>
                <a:spcPts val="0"/>
              </a:spcAft>
              <a:buSzPts val="6400"/>
              <a:buChar char="○"/>
              <a:defRPr sz="6400"/>
            </a:lvl8pPr>
            <a:lvl9pPr lvl="8" algn="ctr">
              <a:spcBef>
                <a:spcPts val="0"/>
              </a:spcBef>
              <a:spcAft>
                <a:spcPts val="0"/>
              </a:spcAft>
              <a:buSzPts val="6400"/>
              <a:buChar char="■"/>
              <a:defRPr sz="6400"/>
            </a:lvl9pPr>
          </a:lstStyle>
          <a:p>
            <a:endParaRPr/>
          </a:p>
        </p:txBody>
      </p:sp>
      <p:sp>
        <p:nvSpPr>
          <p:cNvPr id="9" name="Google Shape;9;p2"/>
          <p:cNvSpPr txBox="1">
            <a:spLocks noGrp="1"/>
          </p:cNvSpPr>
          <p:nvPr>
            <p:ph type="subTitle" idx="1"/>
          </p:nvPr>
        </p:nvSpPr>
        <p:spPr>
          <a:xfrm>
            <a:off x="342870" y="4282678"/>
            <a:ext cx="9372600" cy="119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42870" y="1671478"/>
            <a:ext cx="9372600" cy="2967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4800"/>
              <a:buChar char="●"/>
              <a:defRPr sz="14800"/>
            </a:lvl1pPr>
            <a:lvl2pPr lvl="1" algn="ctr">
              <a:spcBef>
                <a:spcPts val="0"/>
              </a:spcBef>
              <a:spcAft>
                <a:spcPts val="0"/>
              </a:spcAft>
              <a:buSzPts val="14800"/>
              <a:buChar char="○"/>
              <a:defRPr sz="14800"/>
            </a:lvl2pPr>
            <a:lvl3pPr lvl="2" algn="ctr">
              <a:spcBef>
                <a:spcPts val="0"/>
              </a:spcBef>
              <a:spcAft>
                <a:spcPts val="0"/>
              </a:spcAft>
              <a:buSzPts val="14800"/>
              <a:buChar char="■"/>
              <a:defRPr sz="14800"/>
            </a:lvl3pPr>
            <a:lvl4pPr lvl="3" algn="ctr">
              <a:spcBef>
                <a:spcPts val="0"/>
              </a:spcBef>
              <a:spcAft>
                <a:spcPts val="0"/>
              </a:spcAft>
              <a:buSzPts val="14800"/>
              <a:buChar char="●"/>
              <a:defRPr sz="14800"/>
            </a:lvl4pPr>
            <a:lvl5pPr lvl="4" algn="ctr">
              <a:spcBef>
                <a:spcPts val="0"/>
              </a:spcBef>
              <a:spcAft>
                <a:spcPts val="0"/>
              </a:spcAft>
              <a:buSzPts val="14800"/>
              <a:buChar char="○"/>
              <a:defRPr sz="14800"/>
            </a:lvl5pPr>
            <a:lvl6pPr lvl="5" algn="ctr">
              <a:spcBef>
                <a:spcPts val="0"/>
              </a:spcBef>
              <a:spcAft>
                <a:spcPts val="0"/>
              </a:spcAft>
              <a:buSzPts val="14800"/>
              <a:buChar char="■"/>
              <a:defRPr sz="14800"/>
            </a:lvl6pPr>
            <a:lvl7pPr lvl="6" algn="ctr">
              <a:spcBef>
                <a:spcPts val="0"/>
              </a:spcBef>
              <a:spcAft>
                <a:spcPts val="0"/>
              </a:spcAft>
              <a:buSzPts val="14800"/>
              <a:buChar char="●"/>
              <a:defRPr sz="14800"/>
            </a:lvl7pPr>
            <a:lvl8pPr lvl="7" algn="ctr">
              <a:spcBef>
                <a:spcPts val="0"/>
              </a:spcBef>
              <a:spcAft>
                <a:spcPts val="0"/>
              </a:spcAft>
              <a:buSzPts val="14800"/>
              <a:buChar char="○"/>
              <a:defRPr sz="14800"/>
            </a:lvl8pPr>
            <a:lvl9pPr lvl="8" algn="ctr">
              <a:spcBef>
                <a:spcPts val="0"/>
              </a:spcBef>
              <a:spcAft>
                <a:spcPts val="0"/>
              </a:spcAft>
              <a:buSzPts val="14800"/>
              <a:buChar char="■"/>
              <a:defRPr sz="14800"/>
            </a:lvl9pPr>
          </a:lstStyle>
          <a:p>
            <a:r>
              <a:t>xx%</a:t>
            </a:r>
          </a:p>
        </p:txBody>
      </p:sp>
      <p:sp>
        <p:nvSpPr>
          <p:cNvPr id="44" name="Google Shape;44;p11"/>
          <p:cNvSpPr txBox="1">
            <a:spLocks noGrp="1"/>
          </p:cNvSpPr>
          <p:nvPr>
            <p:ph type="body" idx="1"/>
          </p:nvPr>
        </p:nvSpPr>
        <p:spPr>
          <a:xfrm>
            <a:off x="342870" y="4763362"/>
            <a:ext cx="9372600" cy="19656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2870" y="3250173"/>
            <a:ext cx="9372600" cy="12720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4500"/>
              <a:buChar char="●"/>
              <a:defRPr sz="4500"/>
            </a:lvl1pPr>
            <a:lvl2pPr lvl="1" algn="ctr">
              <a:spcBef>
                <a:spcPts val="0"/>
              </a:spcBef>
              <a:spcAft>
                <a:spcPts val="0"/>
              </a:spcAft>
              <a:buSzPts val="4500"/>
              <a:buChar char="○"/>
              <a:defRPr sz="4500"/>
            </a:lvl2pPr>
            <a:lvl3pPr lvl="2" algn="ctr">
              <a:spcBef>
                <a:spcPts val="0"/>
              </a:spcBef>
              <a:spcAft>
                <a:spcPts val="0"/>
              </a:spcAft>
              <a:buSzPts val="4500"/>
              <a:buChar char="■"/>
              <a:defRPr sz="4500"/>
            </a:lvl3pPr>
            <a:lvl4pPr lvl="3" algn="ctr">
              <a:spcBef>
                <a:spcPts val="0"/>
              </a:spcBef>
              <a:spcAft>
                <a:spcPts val="0"/>
              </a:spcAft>
              <a:buSzPts val="4500"/>
              <a:buChar char="●"/>
              <a:defRPr sz="4500"/>
            </a:lvl4pPr>
            <a:lvl5pPr lvl="4" algn="ctr">
              <a:spcBef>
                <a:spcPts val="0"/>
              </a:spcBef>
              <a:spcAft>
                <a:spcPts val="0"/>
              </a:spcAft>
              <a:buSzPts val="4500"/>
              <a:buChar char="○"/>
              <a:defRPr sz="4500"/>
            </a:lvl5pPr>
            <a:lvl6pPr lvl="5" algn="ctr">
              <a:spcBef>
                <a:spcPts val="0"/>
              </a:spcBef>
              <a:spcAft>
                <a:spcPts val="0"/>
              </a:spcAft>
              <a:buSzPts val="4500"/>
              <a:buChar char="■"/>
              <a:defRPr sz="4500"/>
            </a:lvl6pPr>
            <a:lvl7pPr lvl="6" algn="ctr">
              <a:spcBef>
                <a:spcPts val="0"/>
              </a:spcBef>
              <a:spcAft>
                <a:spcPts val="0"/>
              </a:spcAft>
              <a:buSzPts val="4500"/>
              <a:buChar char="●"/>
              <a:defRPr sz="4500"/>
            </a:lvl7pPr>
            <a:lvl8pPr lvl="7" algn="ctr">
              <a:spcBef>
                <a:spcPts val="0"/>
              </a:spcBef>
              <a:spcAft>
                <a:spcPts val="0"/>
              </a:spcAft>
              <a:buSzPts val="4500"/>
              <a:buChar char="○"/>
              <a:defRPr sz="4500"/>
            </a:lvl8pPr>
            <a:lvl9pPr lvl="8" algn="ctr">
              <a:spcBef>
                <a:spcPts val="0"/>
              </a:spcBef>
              <a:spcAft>
                <a:spcPts val="0"/>
              </a:spcAft>
              <a:buSzPts val="4500"/>
              <a:buChar char="■"/>
              <a:defRPr sz="4500"/>
            </a:lvl9pPr>
          </a:lstStyle>
          <a:p>
            <a:endParaRPr/>
          </a:p>
        </p:txBody>
      </p:sp>
      <p:sp>
        <p:nvSpPr>
          <p:cNvPr id="13" name="Google Shape;13;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42870" y="672482"/>
            <a:ext cx="9372600" cy="865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342870" y="1741518"/>
            <a:ext cx="9372600" cy="51627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 name="Google Shape;17;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42870" y="672482"/>
            <a:ext cx="9372600" cy="865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0" name="Google Shape;20;p5"/>
          <p:cNvSpPr txBox="1">
            <a:spLocks noGrp="1"/>
          </p:cNvSpPr>
          <p:nvPr>
            <p:ph type="body" idx="1"/>
          </p:nvPr>
        </p:nvSpPr>
        <p:spPr>
          <a:xfrm>
            <a:off x="342870" y="1741518"/>
            <a:ext cx="4399800" cy="5162700"/>
          </a:xfrm>
          <a:prstGeom prst="rect">
            <a:avLst/>
          </a:prstGeom>
          <a:noFill/>
          <a:ln>
            <a:noFill/>
          </a:ln>
        </p:spPr>
        <p:txBody>
          <a:bodyPr spcFirstLastPara="1" wrap="square" lIns="91425" tIns="91425" rIns="91425" bIns="91425" anchor="ctr"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1" name="Google Shape;21;p5"/>
          <p:cNvSpPr txBox="1">
            <a:spLocks noGrp="1"/>
          </p:cNvSpPr>
          <p:nvPr>
            <p:ph type="body" idx="2"/>
          </p:nvPr>
        </p:nvSpPr>
        <p:spPr>
          <a:xfrm>
            <a:off x="5315640" y="1741518"/>
            <a:ext cx="4399800" cy="5162700"/>
          </a:xfrm>
          <a:prstGeom prst="rect">
            <a:avLst/>
          </a:prstGeom>
          <a:noFill/>
          <a:ln>
            <a:noFill/>
          </a:ln>
        </p:spPr>
        <p:txBody>
          <a:bodyPr spcFirstLastPara="1" wrap="square" lIns="91425" tIns="91425" rIns="91425" bIns="91425" anchor="ctr"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2" name="Google Shape;22;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42870" y="672482"/>
            <a:ext cx="9372600" cy="865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5" name="Google Shape;25;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42870" y="839573"/>
            <a:ext cx="3088800" cy="1141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a:endParaRPr/>
          </a:p>
        </p:txBody>
      </p:sp>
      <p:sp>
        <p:nvSpPr>
          <p:cNvPr id="28" name="Google Shape;28;p7"/>
          <p:cNvSpPr txBox="1">
            <a:spLocks noGrp="1"/>
          </p:cNvSpPr>
          <p:nvPr>
            <p:ph type="body" idx="1"/>
          </p:nvPr>
        </p:nvSpPr>
        <p:spPr>
          <a:xfrm>
            <a:off x="342870" y="2099840"/>
            <a:ext cx="3088800" cy="48045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9" name="Google Shape;29;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539275" y="680227"/>
            <a:ext cx="7004700" cy="6181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5900"/>
              <a:buChar char="●"/>
              <a:defRPr sz="5900"/>
            </a:lvl1pPr>
            <a:lvl2pPr lvl="1">
              <a:spcBef>
                <a:spcPts val="0"/>
              </a:spcBef>
              <a:spcAft>
                <a:spcPts val="0"/>
              </a:spcAft>
              <a:buSzPts val="5900"/>
              <a:buChar char="○"/>
              <a:defRPr sz="5900"/>
            </a:lvl2pPr>
            <a:lvl3pPr lvl="2">
              <a:spcBef>
                <a:spcPts val="0"/>
              </a:spcBef>
              <a:spcAft>
                <a:spcPts val="0"/>
              </a:spcAft>
              <a:buSzPts val="5900"/>
              <a:buChar char="■"/>
              <a:defRPr sz="5900"/>
            </a:lvl3pPr>
            <a:lvl4pPr lvl="3">
              <a:spcBef>
                <a:spcPts val="0"/>
              </a:spcBef>
              <a:spcAft>
                <a:spcPts val="0"/>
              </a:spcAft>
              <a:buSzPts val="5900"/>
              <a:buChar char="●"/>
              <a:defRPr sz="5900"/>
            </a:lvl4pPr>
            <a:lvl5pPr lvl="4">
              <a:spcBef>
                <a:spcPts val="0"/>
              </a:spcBef>
              <a:spcAft>
                <a:spcPts val="0"/>
              </a:spcAft>
              <a:buSzPts val="5900"/>
              <a:buChar char="○"/>
              <a:defRPr sz="5900"/>
            </a:lvl5pPr>
            <a:lvl6pPr lvl="5">
              <a:spcBef>
                <a:spcPts val="0"/>
              </a:spcBef>
              <a:spcAft>
                <a:spcPts val="0"/>
              </a:spcAft>
              <a:buSzPts val="5900"/>
              <a:buChar char="■"/>
              <a:defRPr sz="5900"/>
            </a:lvl6pPr>
            <a:lvl7pPr lvl="6">
              <a:spcBef>
                <a:spcPts val="0"/>
              </a:spcBef>
              <a:spcAft>
                <a:spcPts val="0"/>
              </a:spcAft>
              <a:buSzPts val="5900"/>
              <a:buChar char="●"/>
              <a:defRPr sz="5900"/>
            </a:lvl7pPr>
            <a:lvl8pPr lvl="7">
              <a:spcBef>
                <a:spcPts val="0"/>
              </a:spcBef>
              <a:spcAft>
                <a:spcPts val="0"/>
              </a:spcAft>
              <a:buSzPts val="5900"/>
              <a:buChar char="○"/>
              <a:defRPr sz="5900"/>
            </a:lvl8pPr>
            <a:lvl9pPr lvl="8">
              <a:spcBef>
                <a:spcPts val="0"/>
              </a:spcBef>
              <a:spcAft>
                <a:spcPts val="0"/>
              </a:spcAft>
              <a:buSzPts val="5900"/>
              <a:buChar char="■"/>
              <a:defRPr sz="5900"/>
            </a:lvl9pPr>
          </a:lstStyle>
          <a:p>
            <a:endParaRPr/>
          </a:p>
        </p:txBody>
      </p:sp>
      <p:sp>
        <p:nvSpPr>
          <p:cNvPr id="32" name="Google Shape;32;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292050" y="1863464"/>
            <a:ext cx="4449600" cy="2239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36" name="Google Shape;36;p9"/>
          <p:cNvSpPr txBox="1">
            <a:spLocks noGrp="1"/>
          </p:cNvSpPr>
          <p:nvPr>
            <p:ph type="subTitle" idx="1"/>
          </p:nvPr>
        </p:nvSpPr>
        <p:spPr>
          <a:xfrm>
            <a:off x="292050" y="4235758"/>
            <a:ext cx="4449600" cy="186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7" name="Google Shape;37;p9"/>
          <p:cNvSpPr txBox="1">
            <a:spLocks noGrp="1"/>
          </p:cNvSpPr>
          <p:nvPr>
            <p:ph type="body" idx="2"/>
          </p:nvPr>
        </p:nvSpPr>
        <p:spPr>
          <a:xfrm>
            <a:off x="5433450" y="1094158"/>
            <a:ext cx="4220700" cy="55836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8" name="Google Shape;38;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42870" y="6392869"/>
            <a:ext cx="6598800" cy="9144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1" name="Google Shape;41;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
        <p:cNvGrpSpPr/>
        <p:nvPr/>
      </p:nvGrpSpPr>
      <p:grpSpPr>
        <a:xfrm>
          <a:off x="0" y="0"/>
          <a:ext cx="0" cy="0"/>
          <a:chOff x="0" y="0"/>
          <a:chExt cx="0" cy="0"/>
        </a:xfrm>
      </p:grpSpPr>
      <p:sp>
        <p:nvSpPr>
          <p:cNvPr id="52" name="Google Shape;52;p13"/>
          <p:cNvSpPr txBox="1"/>
          <p:nvPr/>
        </p:nvSpPr>
        <p:spPr>
          <a:xfrm>
            <a:off x="5415600" y="4797007"/>
            <a:ext cx="4362600" cy="24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TTGJuiceBox" panose="02000603000000000000" pitchFamily="2" charset="0"/>
                <a:ea typeface="TTGJuiceBox" panose="02000603000000000000" pitchFamily="2" charset="0"/>
                <a:cs typeface="Boogaloo"/>
                <a:sym typeface="Boogaloo"/>
              </a:rPr>
              <a:t>Mrs. </a:t>
            </a:r>
            <a:r>
              <a:rPr lang="en" sz="3000" b="1" dirty="0" smtClean="0">
                <a:latin typeface="TTGJuiceBox" panose="02000603000000000000" pitchFamily="2" charset="0"/>
                <a:ea typeface="TTGJuiceBox" panose="02000603000000000000" pitchFamily="2" charset="0"/>
                <a:cs typeface="Boogaloo"/>
                <a:sym typeface="Boogaloo"/>
              </a:rPr>
              <a:t>Place </a:t>
            </a:r>
            <a:br>
              <a:rPr lang="en" sz="3000" b="1" dirty="0" smtClean="0">
                <a:latin typeface="TTGJuiceBox" panose="02000603000000000000" pitchFamily="2" charset="0"/>
                <a:ea typeface="TTGJuiceBox" panose="02000603000000000000" pitchFamily="2" charset="0"/>
                <a:cs typeface="Boogaloo"/>
                <a:sym typeface="Boogaloo"/>
              </a:rPr>
            </a:br>
            <a:r>
              <a:rPr lang="en" sz="3000" b="1" dirty="0" smtClean="0">
                <a:latin typeface="TTGJuiceBox" panose="02000603000000000000" pitchFamily="2" charset="0"/>
                <a:ea typeface="TTGJuiceBox" panose="02000603000000000000" pitchFamily="2" charset="0"/>
                <a:cs typeface="Boogaloo"/>
                <a:sym typeface="Boogaloo"/>
              </a:rPr>
              <a:t>Room 15</a:t>
            </a:r>
            <a:endParaRPr sz="3000" b="1" dirty="0">
              <a:latin typeface="TTGJuiceBox" panose="02000603000000000000" pitchFamily="2" charset="0"/>
              <a:ea typeface="TTGJuiceBox" panose="02000603000000000000" pitchFamily="2" charset="0"/>
              <a:cs typeface="Boogaloo"/>
              <a:sym typeface="Boogaloo"/>
            </a:endParaRPr>
          </a:p>
          <a:p>
            <a:pPr marL="0" lvl="0" indent="0" algn="l" rtl="0">
              <a:spcBef>
                <a:spcPts val="0"/>
              </a:spcBef>
              <a:spcAft>
                <a:spcPts val="0"/>
              </a:spcAft>
              <a:buNone/>
            </a:pPr>
            <a:endParaRPr sz="2400" b="1" dirty="0">
              <a:latin typeface="TTGJuiceBox" panose="02000603000000000000" pitchFamily="2" charset="0"/>
              <a:ea typeface="TTGJuiceBox" panose="02000603000000000000" pitchFamily="2" charset="0"/>
              <a:cs typeface="Boogaloo"/>
              <a:sym typeface="Boogaloo"/>
            </a:endParaRPr>
          </a:p>
          <a:p>
            <a:pPr marL="0" lvl="0" indent="0" algn="ctr" rtl="0">
              <a:spcBef>
                <a:spcPts val="0"/>
              </a:spcBef>
              <a:spcAft>
                <a:spcPts val="0"/>
              </a:spcAft>
              <a:buNone/>
            </a:pPr>
            <a:r>
              <a:rPr lang="en" sz="3000" b="1" dirty="0">
                <a:latin typeface="TTGJuiceBox" panose="02000603000000000000" pitchFamily="2" charset="0"/>
                <a:ea typeface="TTGJuiceBox" panose="02000603000000000000" pitchFamily="2" charset="0"/>
                <a:cs typeface="Boogaloo"/>
                <a:sym typeface="Boogaloo"/>
              </a:rPr>
              <a:t>2019- 2020 </a:t>
            </a:r>
            <a:endParaRPr sz="3000" b="1" dirty="0">
              <a:latin typeface="TTGJuiceBox" panose="02000603000000000000" pitchFamily="2" charset="0"/>
              <a:ea typeface="TTGJuiceBox" panose="02000603000000000000" pitchFamily="2" charset="0"/>
              <a:cs typeface="Boogaloo"/>
              <a:sym typeface="Boogaloo"/>
            </a:endParaRPr>
          </a:p>
          <a:p>
            <a:pPr marL="0" lvl="0" indent="0" algn="ctr" rtl="0">
              <a:spcBef>
                <a:spcPts val="0"/>
              </a:spcBef>
              <a:spcAft>
                <a:spcPts val="0"/>
              </a:spcAft>
              <a:buNone/>
            </a:pPr>
            <a:r>
              <a:rPr lang="en" sz="3000" b="1" dirty="0">
                <a:latin typeface="TTGJuiceBox" panose="02000603000000000000" pitchFamily="2" charset="0"/>
                <a:ea typeface="TTGJuiceBox" panose="02000603000000000000" pitchFamily="2" charset="0"/>
                <a:cs typeface="Boogaloo"/>
                <a:sym typeface="Boogaloo"/>
              </a:rPr>
              <a:t>School Year</a:t>
            </a:r>
            <a:endParaRPr sz="3000" b="1" dirty="0">
              <a:latin typeface="TTGJuiceBox" panose="02000603000000000000" pitchFamily="2" charset="0"/>
              <a:ea typeface="TTGJuiceBox" panose="02000603000000000000" pitchFamily="2" charset="0"/>
              <a:cs typeface="Boogaloo"/>
              <a:sym typeface="Boogaloo"/>
            </a:endParaRPr>
          </a:p>
        </p:txBody>
      </p:sp>
      <p:pic>
        <p:nvPicPr>
          <p:cNvPr id="53" name="Google Shape;53;p13"/>
          <p:cNvPicPr preferRelativeResize="0"/>
          <p:nvPr/>
        </p:nvPicPr>
        <p:blipFill>
          <a:blip r:embed="rId3">
            <a:alphaModFix/>
          </a:blip>
          <a:stretch>
            <a:fillRect/>
          </a:stretch>
        </p:blipFill>
        <p:spPr>
          <a:xfrm>
            <a:off x="5772173" y="802887"/>
            <a:ext cx="3649453" cy="364534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p:nvPr/>
        </p:nvSpPr>
        <p:spPr>
          <a:xfrm>
            <a:off x="283975" y="124275"/>
            <a:ext cx="4462800" cy="8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TTGJuiceBox" panose="02000603000000000000" pitchFamily="2" charset="0"/>
                <a:ea typeface="TTGJuiceBox" panose="02000603000000000000" pitchFamily="2" charset="0"/>
                <a:cs typeface="Cabin Sketch"/>
                <a:sym typeface="Cabin Sketch"/>
              </a:rPr>
              <a:t>Welcome</a:t>
            </a:r>
            <a:endParaRPr sz="4800" b="1" dirty="0">
              <a:latin typeface="TTGJuiceBox" panose="02000603000000000000" pitchFamily="2" charset="0"/>
              <a:ea typeface="TTGJuiceBox" panose="02000603000000000000" pitchFamily="2" charset="0"/>
              <a:cs typeface="Cabin Sketch"/>
              <a:sym typeface="Cabin Sketch"/>
            </a:endParaRPr>
          </a:p>
        </p:txBody>
      </p:sp>
      <p:sp>
        <p:nvSpPr>
          <p:cNvPr id="59" name="Google Shape;59;p14"/>
          <p:cNvSpPr txBox="1"/>
          <p:nvPr/>
        </p:nvSpPr>
        <p:spPr>
          <a:xfrm>
            <a:off x="283975" y="922229"/>
            <a:ext cx="4462800" cy="601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dirty="0" smtClean="0">
                <a:latin typeface="Pond Free Me" pitchFamily="2" charset="0"/>
              </a:rPr>
              <a:t>Students and Families,</a:t>
            </a:r>
            <a:endParaRPr sz="1600" dirty="0">
              <a:latin typeface="Pond Free Me" pitchFamily="2" charset="0"/>
            </a:endParaRPr>
          </a:p>
          <a:p>
            <a:pPr marL="0" lvl="0" indent="0" rtl="0">
              <a:spcBef>
                <a:spcPts val="0"/>
              </a:spcBef>
              <a:spcAft>
                <a:spcPts val="0"/>
              </a:spcAft>
              <a:buNone/>
            </a:pPr>
            <a:endParaRPr sz="1600" dirty="0">
              <a:latin typeface="Pond Free Me" pitchFamily="2" charset="0"/>
            </a:endParaRPr>
          </a:p>
          <a:p>
            <a:pPr marL="0" lvl="0" indent="0" rtl="0">
              <a:spcBef>
                <a:spcPts val="0"/>
              </a:spcBef>
              <a:spcAft>
                <a:spcPts val="0"/>
              </a:spcAft>
              <a:buNone/>
            </a:pPr>
            <a:r>
              <a:rPr lang="en" sz="1600" dirty="0">
                <a:latin typeface="Pond Free Me" pitchFamily="2" charset="0"/>
              </a:rPr>
              <a:t>Welcome back! I hope you had an amazing summer break and are ready to start the new school year - I know that I have been looking forward to teaching another year here </a:t>
            </a:r>
            <a:r>
              <a:rPr lang="en" sz="1600" dirty="0" smtClean="0">
                <a:latin typeface="Pond Free Me" pitchFamily="2" charset="0"/>
              </a:rPr>
              <a:t>at Koenig Elementary. </a:t>
            </a:r>
            <a:endParaRPr sz="1600" dirty="0">
              <a:latin typeface="Pond Free Me" pitchFamily="2" charset="0"/>
            </a:endParaRPr>
          </a:p>
          <a:p>
            <a:pPr marL="0" lvl="0" indent="0" rtl="0">
              <a:spcBef>
                <a:spcPts val="0"/>
              </a:spcBef>
              <a:spcAft>
                <a:spcPts val="0"/>
              </a:spcAft>
              <a:buNone/>
            </a:pPr>
            <a:endParaRPr sz="1600" dirty="0">
              <a:latin typeface="Pond Free Me" pitchFamily="2" charset="0"/>
            </a:endParaRPr>
          </a:p>
          <a:p>
            <a:pPr marL="0" lvl="0" indent="0" rtl="0">
              <a:spcBef>
                <a:spcPts val="0"/>
              </a:spcBef>
              <a:spcAft>
                <a:spcPts val="0"/>
              </a:spcAft>
              <a:buNone/>
            </a:pPr>
            <a:r>
              <a:rPr lang="en" sz="1600" dirty="0">
                <a:latin typeface="Pond Free Me" pitchFamily="2" charset="0"/>
              </a:rPr>
              <a:t>In an attempt to better communicate </a:t>
            </a:r>
            <a:r>
              <a:rPr lang="en" sz="1600" dirty="0" smtClean="0">
                <a:latin typeface="Pond Free Me" pitchFamily="2" charset="0"/>
              </a:rPr>
              <a:t>expectations and </a:t>
            </a:r>
            <a:r>
              <a:rPr lang="en" sz="1600" dirty="0">
                <a:latin typeface="Pond Free Me" pitchFamily="2" charset="0"/>
              </a:rPr>
              <a:t>policies, I have taken the liberty of making this booklet. In here you will find classroom </a:t>
            </a:r>
            <a:r>
              <a:rPr lang="en" sz="1600" dirty="0" smtClean="0">
                <a:latin typeface="Pond Free Me" pitchFamily="2" charset="0"/>
              </a:rPr>
              <a:t>policies, an overview of curriculum, daily schedules, </a:t>
            </a:r>
            <a:r>
              <a:rPr lang="en" sz="1600" dirty="0">
                <a:latin typeface="Pond Free Me" pitchFamily="2" charset="0"/>
              </a:rPr>
              <a:t>and how best to contact me. </a:t>
            </a:r>
            <a:r>
              <a:rPr lang="en-US" sz="1600" dirty="0" smtClean="0">
                <a:latin typeface="Pond Free Me" pitchFamily="2" charset="0"/>
              </a:rPr>
              <a:t>If you happen to misplace this booklet, I will have extras available. </a:t>
            </a:r>
            <a:endParaRPr sz="1600" dirty="0">
              <a:latin typeface="Pond Free Me" pitchFamily="2" charset="0"/>
            </a:endParaRPr>
          </a:p>
          <a:p>
            <a:pPr marL="0" lvl="0" indent="0" rtl="0">
              <a:spcBef>
                <a:spcPts val="0"/>
              </a:spcBef>
              <a:spcAft>
                <a:spcPts val="0"/>
              </a:spcAft>
              <a:buNone/>
            </a:pPr>
            <a:endParaRPr sz="1600" dirty="0">
              <a:latin typeface="Pond Free Me" pitchFamily="2" charset="0"/>
            </a:endParaRPr>
          </a:p>
          <a:p>
            <a:pPr marL="0" lvl="0" indent="0" rtl="0">
              <a:spcBef>
                <a:spcPts val="0"/>
              </a:spcBef>
              <a:spcAft>
                <a:spcPts val="0"/>
              </a:spcAft>
              <a:buNone/>
            </a:pPr>
            <a:r>
              <a:rPr lang="en" sz="1600" dirty="0">
                <a:latin typeface="Pond Free Me" pitchFamily="2" charset="0"/>
              </a:rPr>
              <a:t>Please check out the rest of this booklet for information about </a:t>
            </a:r>
            <a:r>
              <a:rPr lang="en" sz="1600" dirty="0" smtClean="0">
                <a:latin typeface="Pond Free Me" pitchFamily="2" charset="0"/>
              </a:rPr>
              <a:t>our classroom and other school details. I understand this is a lot of information at once but I hope it is helpful to you as the new year begins.  </a:t>
            </a:r>
            <a:r>
              <a:rPr lang="en" sz="1600" dirty="0">
                <a:latin typeface="Pond Free Me" pitchFamily="2" charset="0"/>
              </a:rPr>
              <a:t>If </a:t>
            </a:r>
            <a:r>
              <a:rPr lang="en" sz="1600" dirty="0" smtClean="0">
                <a:latin typeface="Pond Free Me" pitchFamily="2" charset="0"/>
              </a:rPr>
              <a:t>you have any questions, comments, or concerns</a:t>
            </a:r>
            <a:r>
              <a:rPr lang="en" sz="1600" dirty="0">
                <a:latin typeface="Pond Free Me" pitchFamily="2" charset="0"/>
              </a:rPr>
              <a:t>, please </a:t>
            </a:r>
            <a:r>
              <a:rPr lang="en" sz="1600" dirty="0" smtClean="0">
                <a:latin typeface="Pond Free Me" pitchFamily="2" charset="0"/>
              </a:rPr>
              <a:t>do not hesitate to contact me! </a:t>
            </a:r>
            <a:endParaRPr sz="1600" dirty="0">
              <a:latin typeface="Pond Free Me" pitchFamily="2" charset="0"/>
            </a:endParaRPr>
          </a:p>
          <a:p>
            <a:pPr marL="0" lvl="0" indent="0" rtl="0">
              <a:spcBef>
                <a:spcPts val="0"/>
              </a:spcBef>
              <a:spcAft>
                <a:spcPts val="0"/>
              </a:spcAft>
              <a:buNone/>
            </a:pPr>
            <a:endParaRPr sz="1600" dirty="0">
              <a:latin typeface="Pond Free Me" pitchFamily="2" charset="0"/>
            </a:endParaRPr>
          </a:p>
          <a:p>
            <a:pPr marL="0" lvl="0" indent="0" rtl="0">
              <a:spcBef>
                <a:spcPts val="0"/>
              </a:spcBef>
              <a:spcAft>
                <a:spcPts val="0"/>
              </a:spcAft>
              <a:buNone/>
            </a:pPr>
            <a:r>
              <a:rPr lang="en" sz="1600" dirty="0" smtClean="0">
                <a:latin typeface="Pond Free Me" pitchFamily="2" charset="0"/>
              </a:rPr>
              <a:t>Warmest Regards, </a:t>
            </a:r>
            <a:endParaRPr sz="1600" dirty="0">
              <a:latin typeface="Pond Free Me" pitchFamily="2" charset="0"/>
            </a:endParaRPr>
          </a:p>
          <a:p>
            <a:pPr marL="0" lvl="0" indent="0" rtl="0">
              <a:spcBef>
                <a:spcPts val="0"/>
              </a:spcBef>
              <a:spcAft>
                <a:spcPts val="0"/>
              </a:spcAft>
              <a:buNone/>
            </a:pPr>
            <a:r>
              <a:rPr lang="en" sz="1600" dirty="0" smtClean="0">
                <a:latin typeface="Pond Free Me" pitchFamily="2" charset="0"/>
              </a:rPr>
              <a:t>Mrs. Erin Place</a:t>
            </a:r>
            <a:endParaRPr sz="1600" dirty="0">
              <a:latin typeface="Pond Free Me"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4" y="221670"/>
            <a:ext cx="5029200" cy="7315200"/>
          </a:xfrm>
          <a:prstGeom prst="rect">
            <a:avLst/>
          </a:prstGeom>
        </p:spPr>
      </p:pic>
      <p:sp>
        <p:nvSpPr>
          <p:cNvPr id="3" name="TextBox 2"/>
          <p:cNvSpPr txBox="1"/>
          <p:nvPr/>
        </p:nvSpPr>
        <p:spPr>
          <a:xfrm>
            <a:off x="5022273" y="796563"/>
            <a:ext cx="4821381" cy="6740307"/>
          </a:xfrm>
          <a:prstGeom prst="rect">
            <a:avLst/>
          </a:prstGeom>
          <a:noFill/>
          <a:ln>
            <a:noFill/>
          </a:ln>
        </p:spPr>
        <p:txBody>
          <a:bodyPr wrap="square" rtlCol="0">
            <a:spAutoFit/>
          </a:bodyPr>
          <a:lstStyle/>
          <a:p>
            <a:pPr algn="ctr"/>
            <a:r>
              <a:rPr lang="en-US" sz="4800" dirty="0" smtClean="0">
                <a:latin typeface="Pond Free Me" pitchFamily="2" charset="0"/>
                <a:ea typeface="TTGCheerios" panose="02000603000000000000" pitchFamily="2" charset="0"/>
              </a:rPr>
              <a:t>You are </a:t>
            </a:r>
            <a:br>
              <a:rPr lang="en-US" sz="4800" dirty="0" smtClean="0">
                <a:latin typeface="Pond Free Me" pitchFamily="2" charset="0"/>
                <a:ea typeface="TTGCheerios" panose="02000603000000000000" pitchFamily="2" charset="0"/>
              </a:rPr>
            </a:br>
            <a:r>
              <a:rPr lang="en-US" sz="4800" b="1" dirty="0" smtClean="0">
                <a:solidFill>
                  <a:srgbClr val="7030A0"/>
                </a:solidFill>
                <a:latin typeface="TTGJuiceBox" panose="02000603000000000000" pitchFamily="2" charset="0"/>
                <a:ea typeface="TTGJuiceBox" panose="02000603000000000000" pitchFamily="2" charset="0"/>
              </a:rPr>
              <a:t>SMART</a:t>
            </a:r>
            <a:r>
              <a:rPr lang="en-US" sz="4800" dirty="0" smtClean="0">
                <a:latin typeface="Pond Free Me" pitchFamily="2" charset="0"/>
                <a:ea typeface="TTGCheerios" panose="02000603000000000000" pitchFamily="2" charset="0"/>
              </a:rPr>
              <a:t>.</a:t>
            </a:r>
          </a:p>
          <a:p>
            <a:pPr algn="ctr"/>
            <a:endParaRPr lang="en-US" sz="4800" dirty="0">
              <a:latin typeface="Pond Free Me" pitchFamily="2" charset="0"/>
              <a:ea typeface="TTGCheerios" panose="02000603000000000000" pitchFamily="2" charset="0"/>
            </a:endParaRPr>
          </a:p>
          <a:p>
            <a:pPr algn="ctr"/>
            <a:r>
              <a:rPr lang="en-US" sz="4800" dirty="0" smtClean="0">
                <a:latin typeface="Pond Free Me" pitchFamily="2" charset="0"/>
                <a:ea typeface="TTGCheerios" panose="02000603000000000000" pitchFamily="2" charset="0"/>
              </a:rPr>
              <a:t>You are </a:t>
            </a:r>
            <a:br>
              <a:rPr lang="en-US" sz="4800" dirty="0" smtClean="0">
                <a:latin typeface="Pond Free Me" pitchFamily="2" charset="0"/>
                <a:ea typeface="TTGCheerios" panose="02000603000000000000" pitchFamily="2" charset="0"/>
              </a:rPr>
            </a:br>
            <a:r>
              <a:rPr lang="en-US" sz="4800" b="1" dirty="0" smtClean="0">
                <a:solidFill>
                  <a:srgbClr val="92D050"/>
                </a:solidFill>
                <a:latin typeface="TTGJuiceBox" panose="02000603000000000000" pitchFamily="2" charset="0"/>
                <a:ea typeface="TTGJuiceBox" panose="02000603000000000000" pitchFamily="2" charset="0"/>
              </a:rPr>
              <a:t>KIND</a:t>
            </a:r>
            <a:r>
              <a:rPr lang="en-US" sz="4800" dirty="0" smtClean="0">
                <a:latin typeface="Pond Free Me" pitchFamily="2" charset="0"/>
                <a:ea typeface="TTGCheerios" panose="02000603000000000000" pitchFamily="2" charset="0"/>
              </a:rPr>
              <a:t>.</a:t>
            </a:r>
          </a:p>
          <a:p>
            <a:pPr algn="ctr"/>
            <a:endParaRPr lang="en-US" sz="4800" dirty="0">
              <a:latin typeface="Pond Free Me" pitchFamily="2" charset="0"/>
              <a:ea typeface="TTGCheerios" panose="02000603000000000000" pitchFamily="2" charset="0"/>
            </a:endParaRPr>
          </a:p>
          <a:p>
            <a:pPr algn="ctr"/>
            <a:r>
              <a:rPr lang="en-US" sz="4800" dirty="0" smtClean="0">
                <a:latin typeface="Pond Free Me" pitchFamily="2" charset="0"/>
                <a:ea typeface="TTGCheerios" panose="02000603000000000000" pitchFamily="2" charset="0"/>
              </a:rPr>
              <a:t>You are </a:t>
            </a:r>
            <a:r>
              <a:rPr lang="en-US" sz="4800" b="1" dirty="0" smtClean="0">
                <a:solidFill>
                  <a:srgbClr val="00B0F0"/>
                </a:solidFill>
                <a:latin typeface="TTGJuiceBox" panose="02000603000000000000" pitchFamily="2" charset="0"/>
                <a:ea typeface="TTGJuiceBox" panose="02000603000000000000" pitchFamily="2" charset="0"/>
              </a:rPr>
              <a:t>IMPORTANT</a:t>
            </a:r>
            <a:r>
              <a:rPr lang="en-US" sz="4800" dirty="0" smtClean="0">
                <a:latin typeface="Pond Free Me" pitchFamily="2" charset="0"/>
                <a:ea typeface="TTGCheerios" panose="02000603000000000000" pitchFamily="2" charset="0"/>
              </a:rPr>
              <a:t>.</a:t>
            </a:r>
          </a:p>
          <a:p>
            <a:pPr algn="ctr"/>
            <a:endParaRPr lang="en-US" sz="4800" dirty="0">
              <a:latin typeface="Pond Free Me" pitchFamily="2" charset="0"/>
              <a:ea typeface="TTGCheerios" panose="02000603000000000000" pitchFamily="2" charset="0"/>
            </a:endParaRPr>
          </a:p>
        </p:txBody>
      </p:sp>
      <p:sp>
        <p:nvSpPr>
          <p:cNvPr id="4" name="5-Point Star 3"/>
          <p:cNvSpPr/>
          <p:nvPr/>
        </p:nvSpPr>
        <p:spPr>
          <a:xfrm>
            <a:off x="5389419" y="1911927"/>
            <a:ext cx="1052945" cy="10252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638311" y="4890655"/>
            <a:ext cx="1052945" cy="10252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271166" y="553083"/>
            <a:ext cx="540326" cy="5818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902038" y="3180643"/>
            <a:ext cx="540326" cy="5818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389419" y="6635082"/>
            <a:ext cx="277088" cy="2879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514106" y="3100065"/>
            <a:ext cx="277088" cy="2879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351823" y="4624919"/>
            <a:ext cx="277088" cy="2879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808632" y="553083"/>
            <a:ext cx="277088" cy="2879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4100" name="Picture 4" descr="Image result for grades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r="7474"/>
          <a:stretch/>
        </p:blipFill>
        <p:spPr bwMode="auto">
          <a:xfrm>
            <a:off x="8731402" y="653460"/>
            <a:ext cx="1021486" cy="1023913"/>
          </a:xfrm>
          <a:prstGeom prst="rect">
            <a:avLst/>
          </a:prstGeom>
          <a:noFill/>
          <a:extLst>
            <a:ext uri="{909E8E84-426E-40DD-AFC4-6F175D3DCCD1}">
              <a14:hiddenFill xmlns:a14="http://schemas.microsoft.com/office/drawing/2010/main">
                <a:solidFill>
                  <a:srgbClr val="FFFFFF"/>
                </a:solidFill>
              </a14:hiddenFill>
            </a:ext>
          </a:extLst>
        </p:spPr>
      </p:pic>
      <p:sp>
        <p:nvSpPr>
          <p:cNvPr id="65" name="Google Shape;65;p15"/>
          <p:cNvSpPr txBox="1"/>
          <p:nvPr/>
        </p:nvSpPr>
        <p:spPr>
          <a:xfrm>
            <a:off x="5446850" y="209525"/>
            <a:ext cx="4462800" cy="8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latin typeface="TTGJuiceBox" panose="02000603000000000000" pitchFamily="2" charset="0"/>
                <a:ea typeface="TTGJuiceBox" panose="02000603000000000000" pitchFamily="2" charset="0"/>
                <a:cs typeface="Acme"/>
                <a:sym typeface="Acme"/>
              </a:rPr>
              <a:t>Important Information</a:t>
            </a:r>
            <a:endParaRPr sz="3000" b="1" dirty="0">
              <a:latin typeface="TTGJuiceBox" panose="02000603000000000000" pitchFamily="2" charset="0"/>
              <a:ea typeface="TTGJuiceBox" panose="02000603000000000000" pitchFamily="2" charset="0"/>
              <a:cs typeface="Acme"/>
              <a:sym typeface="Acme"/>
            </a:endParaRPr>
          </a:p>
        </p:txBody>
      </p:sp>
      <p:sp>
        <p:nvSpPr>
          <p:cNvPr id="67" name="Google Shape;67;p15"/>
          <p:cNvSpPr txBox="1"/>
          <p:nvPr/>
        </p:nvSpPr>
        <p:spPr>
          <a:xfrm>
            <a:off x="5446850" y="722900"/>
            <a:ext cx="2501700" cy="6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Pond Free Me" pitchFamily="2" charset="0"/>
                <a:ea typeface="Boogaloo"/>
                <a:cs typeface="Boogaloo"/>
                <a:sym typeface="Boogaloo"/>
              </a:rPr>
              <a:t>Grades</a:t>
            </a:r>
            <a:endParaRPr sz="2400" b="1" dirty="0">
              <a:latin typeface="Pond Free Me" pitchFamily="2" charset="0"/>
              <a:ea typeface="Boogaloo"/>
              <a:cs typeface="Boogaloo"/>
              <a:sym typeface="Boogaloo"/>
            </a:endParaRPr>
          </a:p>
        </p:txBody>
      </p:sp>
      <p:sp>
        <p:nvSpPr>
          <p:cNvPr id="68" name="Google Shape;68;p15"/>
          <p:cNvSpPr txBox="1"/>
          <p:nvPr/>
        </p:nvSpPr>
        <p:spPr>
          <a:xfrm>
            <a:off x="5313250" y="1072094"/>
            <a:ext cx="3792650" cy="154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This year students will receive a standards-based report card each quarter. A mid-quarter report will also be sent home halfway through each quarter. The information included in these reports are based on the curriculum sequence throughout the year.</a:t>
            </a:r>
            <a:endParaRPr sz="1500" dirty="0">
              <a:latin typeface="Pond Free Me" pitchFamily="2" charset="0"/>
            </a:endParaRPr>
          </a:p>
        </p:txBody>
      </p:sp>
      <p:sp>
        <p:nvSpPr>
          <p:cNvPr id="70" name="Google Shape;70;p15"/>
          <p:cNvSpPr txBox="1"/>
          <p:nvPr/>
        </p:nvSpPr>
        <p:spPr>
          <a:xfrm>
            <a:off x="6634200" y="2508619"/>
            <a:ext cx="30490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Pond Free Me" pitchFamily="2" charset="0"/>
                <a:ea typeface="Boogaloo"/>
                <a:cs typeface="Boogaloo"/>
                <a:sym typeface="Boogaloo"/>
              </a:rPr>
              <a:t>                Absent/Late </a:t>
            </a:r>
            <a:endParaRPr sz="2400" b="1" dirty="0">
              <a:latin typeface="Pond Free Me" pitchFamily="2" charset="0"/>
              <a:ea typeface="Boogaloo"/>
              <a:cs typeface="Boogaloo"/>
              <a:sym typeface="Boogaloo"/>
            </a:endParaRPr>
          </a:p>
        </p:txBody>
      </p:sp>
      <p:sp>
        <p:nvSpPr>
          <p:cNvPr id="73" name="Google Shape;73;p15"/>
          <p:cNvSpPr txBox="1"/>
          <p:nvPr/>
        </p:nvSpPr>
        <p:spPr>
          <a:xfrm>
            <a:off x="5446850" y="4061332"/>
            <a:ext cx="31119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latin typeface="Pond Free Me" pitchFamily="2" charset="0"/>
                <a:ea typeface="Boogaloo"/>
                <a:cs typeface="Boogaloo"/>
                <a:sym typeface="Boogaloo"/>
              </a:rPr>
              <a:t>Daily Communication</a:t>
            </a:r>
            <a:endParaRPr sz="2400" b="1" dirty="0">
              <a:latin typeface="Pond Free Me" pitchFamily="2" charset="0"/>
              <a:ea typeface="Boogaloo"/>
              <a:cs typeface="Boogaloo"/>
              <a:sym typeface="Boogaloo"/>
            </a:endParaRPr>
          </a:p>
        </p:txBody>
      </p:sp>
      <p:sp>
        <p:nvSpPr>
          <p:cNvPr id="77" name="Google Shape;77;p15"/>
          <p:cNvSpPr txBox="1"/>
          <p:nvPr/>
        </p:nvSpPr>
        <p:spPr>
          <a:xfrm>
            <a:off x="7360000" y="5777570"/>
            <a:ext cx="2323200" cy="400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dirty="0" smtClean="0">
                <a:latin typeface="Pond Free Me" pitchFamily="2" charset="0"/>
                <a:ea typeface="Boogaloo"/>
                <a:cs typeface="Boogaloo"/>
                <a:sym typeface="Boogaloo"/>
              </a:rPr>
              <a:t>Homework</a:t>
            </a:r>
            <a:endParaRPr sz="2400" b="1" dirty="0">
              <a:latin typeface="Pond Free Me" pitchFamily="2" charset="0"/>
              <a:ea typeface="Boogaloo"/>
              <a:cs typeface="Boogaloo"/>
              <a:sym typeface="Boogaloo"/>
            </a:endParaRPr>
          </a:p>
        </p:txBody>
      </p:sp>
      <p:sp>
        <p:nvSpPr>
          <p:cNvPr id="80" name="Google Shape;80;p15"/>
          <p:cNvSpPr txBox="1"/>
          <p:nvPr/>
        </p:nvSpPr>
        <p:spPr>
          <a:xfrm>
            <a:off x="119533" y="1093410"/>
            <a:ext cx="4793716" cy="6127093"/>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I LOVE Birthday Cake ice cream from Cedar Crest!</a:t>
            </a:r>
            <a:br>
              <a:rPr lang="en-US"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 dirty="0">
                <a:latin typeface="Pond Free Me" pitchFamily="2" charset="0"/>
                <a:ea typeface="Acme"/>
                <a:cs typeface="Acme"/>
                <a:sym typeface="Acme"/>
              </a:rPr>
              <a:t>I love doing service work- </a:t>
            </a:r>
            <a:r>
              <a:rPr lang="en" dirty="0" smtClean="0">
                <a:latin typeface="Pond Free Me" pitchFamily="2" charset="0"/>
                <a:ea typeface="Acme"/>
                <a:cs typeface="Acme"/>
                <a:sym typeface="Acme"/>
              </a:rPr>
              <a:t>I’ve traveled to Kentucky, Mississippi, and Illinois to help local communities for nearly a decade.</a:t>
            </a:r>
            <a:br>
              <a:rPr lang="en" dirty="0" smtClean="0">
                <a:latin typeface="Pond Free Me" pitchFamily="2" charset="0"/>
                <a:ea typeface="Acme"/>
                <a:cs typeface="Acme"/>
                <a:sym typeface="Acme"/>
              </a:rPr>
            </a:br>
            <a:endParaRPr lang="en" dirty="0" smtClean="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 dirty="0" smtClean="0">
                <a:latin typeface="Pond Free Me" pitchFamily="2" charset="0"/>
                <a:ea typeface="Acme"/>
                <a:cs typeface="Acme"/>
                <a:sym typeface="Acme"/>
              </a:rPr>
              <a:t>I’m </a:t>
            </a:r>
            <a:r>
              <a:rPr lang="en" dirty="0">
                <a:latin typeface="Pond Free Me" pitchFamily="2" charset="0"/>
                <a:ea typeface="Acme"/>
                <a:cs typeface="Acme"/>
                <a:sym typeface="Acme"/>
              </a:rPr>
              <a:t>a </a:t>
            </a:r>
            <a:r>
              <a:rPr lang="en" dirty="0" smtClean="0">
                <a:latin typeface="Pond Free Me" pitchFamily="2" charset="0"/>
                <a:ea typeface="Acme"/>
                <a:cs typeface="Acme"/>
                <a:sym typeface="Acme"/>
              </a:rPr>
              <a:t>big, BIG </a:t>
            </a:r>
            <a:r>
              <a:rPr lang="en" dirty="0">
                <a:latin typeface="Pond Free Me" pitchFamily="2" charset="0"/>
                <a:ea typeface="Acme"/>
                <a:cs typeface="Acme"/>
                <a:sym typeface="Acme"/>
              </a:rPr>
              <a:t>Packer </a:t>
            </a:r>
            <a:r>
              <a:rPr lang="en" dirty="0" smtClean="0">
                <a:latin typeface="Pond Free Me" pitchFamily="2" charset="0"/>
                <a:ea typeface="Acme"/>
                <a:cs typeface="Acme"/>
                <a:sym typeface="Acme"/>
              </a:rPr>
              <a:t>Fan</a:t>
            </a:r>
            <a:r>
              <a:rPr lang="en-US" dirty="0" smtClean="0">
                <a:latin typeface="Pond Free Me" pitchFamily="2" charset="0"/>
                <a:ea typeface="Acme"/>
                <a:cs typeface="Acme"/>
                <a:sym typeface="Acme"/>
              </a:rPr>
              <a:t>!</a:t>
            </a:r>
            <a:br>
              <a:rPr lang="en-US"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 dirty="0">
                <a:latin typeface="Pond Free Me" pitchFamily="2" charset="0"/>
                <a:ea typeface="Acme"/>
                <a:cs typeface="Acme"/>
                <a:sym typeface="Acme"/>
              </a:rPr>
              <a:t>I love </a:t>
            </a:r>
            <a:r>
              <a:rPr lang="en" dirty="0" smtClean="0">
                <a:latin typeface="Pond Free Me" pitchFamily="2" charset="0"/>
                <a:ea typeface="Acme"/>
                <a:cs typeface="Acme"/>
                <a:sym typeface="Acme"/>
              </a:rPr>
              <a:t>being outside, especially when I am swimming or riding my bike. </a:t>
            </a:r>
            <a:br>
              <a:rPr lang="en"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My favorite color is yellow!</a:t>
            </a:r>
            <a:br>
              <a:rPr lang="en-US"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This year for my birthday, I got a sewing machine and have made many projects already! </a:t>
            </a:r>
            <a:br>
              <a:rPr lang="en-US" dirty="0" smtClean="0">
                <a:latin typeface="Pond Free Me" pitchFamily="2" charset="0"/>
                <a:ea typeface="Acme"/>
                <a:cs typeface="Acme"/>
                <a:sym typeface="Acme"/>
              </a:rPr>
            </a:br>
            <a:endParaRPr lang="en-US" dirty="0" smtClean="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I love to bake and decorate cupcakes.</a:t>
            </a:r>
            <a:br>
              <a:rPr lang="en-US"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My husband and I enjoy going on motorcycle rides around town.</a:t>
            </a:r>
            <a:br>
              <a:rPr lang="en-US" dirty="0" smtClean="0">
                <a:latin typeface="Pond Free Me" pitchFamily="2" charset="0"/>
                <a:ea typeface="Acme"/>
                <a:cs typeface="Acme"/>
                <a:sym typeface="Acme"/>
              </a:rPr>
            </a:br>
            <a:endParaRPr dirty="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When I was 18 years old, I started a non-profit organization called Cold Hands, Warm Hearts. This group donated nearly 1,000 handmade mittens to hundreds of elementary students.</a:t>
            </a:r>
            <a:br>
              <a:rPr lang="en-US" dirty="0" smtClean="0">
                <a:latin typeface="Pond Free Me" pitchFamily="2" charset="0"/>
                <a:ea typeface="Acme"/>
                <a:cs typeface="Acme"/>
                <a:sym typeface="Acme"/>
              </a:rPr>
            </a:br>
            <a:endParaRPr lang="en-US" dirty="0" smtClean="0">
              <a:latin typeface="Pond Free Me" pitchFamily="2" charset="0"/>
              <a:ea typeface="Acme"/>
              <a:cs typeface="Acme"/>
              <a:sym typeface="Acme"/>
            </a:endParaRPr>
          </a:p>
          <a:p>
            <a:pPr marL="457200" lvl="0" indent="-330200" rtl="0">
              <a:spcBef>
                <a:spcPts val="0"/>
              </a:spcBef>
              <a:spcAft>
                <a:spcPts val="0"/>
              </a:spcAft>
              <a:buSzPts val="1600"/>
              <a:buFont typeface="Acme"/>
              <a:buAutoNum type="arabicPeriod"/>
            </a:pPr>
            <a:r>
              <a:rPr lang="en-US" dirty="0" smtClean="0">
                <a:latin typeface="Pond Free Me" pitchFamily="2" charset="0"/>
                <a:ea typeface="Acme"/>
                <a:cs typeface="Acme"/>
                <a:sym typeface="Acme"/>
              </a:rPr>
              <a:t>I REALLY enjoy playing games with my husband, our families, and friends! My favorite games include: Disney Codenames, Spot It, </a:t>
            </a:r>
            <a:r>
              <a:rPr lang="en-US" dirty="0" err="1" smtClean="0">
                <a:latin typeface="Pond Free Me" pitchFamily="2" charset="0"/>
                <a:ea typeface="Acme"/>
                <a:cs typeface="Acme"/>
                <a:sym typeface="Acme"/>
              </a:rPr>
              <a:t>Banagrams</a:t>
            </a:r>
            <a:r>
              <a:rPr lang="en-US" dirty="0" smtClean="0">
                <a:latin typeface="Pond Free Me" pitchFamily="2" charset="0"/>
                <a:ea typeface="Acme"/>
                <a:cs typeface="Acme"/>
                <a:sym typeface="Acme"/>
              </a:rPr>
              <a:t>, and 5 Seconds.</a:t>
            </a:r>
          </a:p>
        </p:txBody>
      </p:sp>
      <p:sp>
        <p:nvSpPr>
          <p:cNvPr id="81" name="Google Shape;81;p15"/>
          <p:cNvSpPr txBox="1"/>
          <p:nvPr/>
        </p:nvSpPr>
        <p:spPr>
          <a:xfrm>
            <a:off x="253133" y="160310"/>
            <a:ext cx="4738174" cy="86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TTGJuiceBox" panose="02000603000000000000" pitchFamily="2" charset="0"/>
                <a:ea typeface="TTGJuiceBox" panose="02000603000000000000" pitchFamily="2" charset="0"/>
                <a:cs typeface="Acme"/>
                <a:sym typeface="Acme"/>
              </a:rPr>
              <a:t>10 Things You Might Not Know About </a:t>
            </a:r>
            <a:r>
              <a:rPr lang="en" sz="3000" b="1" dirty="0" smtClean="0">
                <a:latin typeface="TTGJuiceBox" panose="02000603000000000000" pitchFamily="2" charset="0"/>
                <a:ea typeface="TTGJuiceBox" panose="02000603000000000000" pitchFamily="2" charset="0"/>
                <a:cs typeface="Acme"/>
                <a:sym typeface="Acme"/>
              </a:rPr>
              <a:t>Mrs. Place</a:t>
            </a:r>
            <a:endParaRPr sz="3000" b="1" dirty="0">
              <a:latin typeface="TTGJuiceBox" panose="02000603000000000000" pitchFamily="2" charset="0"/>
              <a:ea typeface="TTGJuiceBox" panose="02000603000000000000" pitchFamily="2" charset="0"/>
              <a:cs typeface="Acme"/>
              <a:sym typeface="Acme"/>
            </a:endParaRPr>
          </a:p>
        </p:txBody>
      </p:sp>
      <p:sp>
        <p:nvSpPr>
          <p:cNvPr id="19" name="Google Shape;68;p15"/>
          <p:cNvSpPr txBox="1"/>
          <p:nvPr/>
        </p:nvSpPr>
        <p:spPr>
          <a:xfrm>
            <a:off x="5921850" y="2836894"/>
            <a:ext cx="3987800" cy="130589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Please notify the office as soon as you know your student will be absent or late. The same procedure follows if your student is sick. It is very important your student attends school as we have a lot to cover throughout the year.</a:t>
            </a:r>
            <a:endParaRPr sz="1500" dirty="0">
              <a:latin typeface="Pond Free Me" pitchFamily="2" charset="0"/>
            </a:endParaRPr>
          </a:p>
        </p:txBody>
      </p:sp>
      <p:sp>
        <p:nvSpPr>
          <p:cNvPr id="20" name="Google Shape;68;p15"/>
          <p:cNvSpPr txBox="1"/>
          <p:nvPr/>
        </p:nvSpPr>
        <p:spPr>
          <a:xfrm>
            <a:off x="5313250" y="4405910"/>
            <a:ext cx="3792650" cy="154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Your student’s assignment notebook and blue folder will act as my primary tools of communication. Daily work, unfinished homework, reminders, and other important information will be found in these resources each night. </a:t>
            </a:r>
            <a:endParaRPr sz="1500" dirty="0">
              <a:latin typeface="Pond Free Me" pitchFamily="2" charset="0"/>
            </a:endParaRPr>
          </a:p>
        </p:txBody>
      </p:sp>
      <p:sp>
        <p:nvSpPr>
          <p:cNvPr id="21" name="Google Shape;68;p15"/>
          <p:cNvSpPr txBox="1"/>
          <p:nvPr/>
        </p:nvSpPr>
        <p:spPr>
          <a:xfrm>
            <a:off x="5890550" y="6114270"/>
            <a:ext cx="3792650" cy="154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Students are expected to read a minimum of 20 minutes each night from a book of their choosing. Students are also expected to practice their math facts 10-15 minutes each night. Spelling words will be sent home each week for practice as well.</a:t>
            </a:r>
            <a:endParaRPr sz="1500" dirty="0">
              <a:latin typeface="Pond Free Me" pitchFamily="2" charset="0"/>
            </a:endParaRPr>
          </a:p>
        </p:txBody>
      </p:sp>
      <p:pic>
        <p:nvPicPr>
          <p:cNvPr id="4104" name="Picture 8" descr="Image result for homework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300" y="6813181"/>
            <a:ext cx="746250" cy="84998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green bay packers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391" y="2229351"/>
            <a:ext cx="809860" cy="60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5278750" y="124275"/>
            <a:ext cx="4603500" cy="74818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smtClean="0">
                <a:solidFill>
                  <a:schemeClr val="dk1"/>
                </a:solidFill>
                <a:latin typeface="TTGJuiceBox" panose="02000603000000000000" pitchFamily="2" charset="0"/>
                <a:ea typeface="TTGJuiceBox" panose="02000603000000000000" pitchFamily="2" charset="0"/>
                <a:cs typeface="Acme"/>
                <a:sym typeface="Acme"/>
              </a:rPr>
              <a:t>Contact Information</a:t>
            </a:r>
            <a:endParaRPr sz="3000" b="1" dirty="0">
              <a:solidFill>
                <a:schemeClr val="dk1"/>
              </a:solidFill>
              <a:latin typeface="TTGJuiceBox" panose="02000603000000000000" pitchFamily="2" charset="0"/>
              <a:ea typeface="TTGJuiceBox" panose="02000603000000000000" pitchFamily="2" charset="0"/>
              <a:cs typeface="Acme"/>
              <a:sym typeface="Acme"/>
            </a:endParaRPr>
          </a:p>
          <a:p>
            <a:pPr marL="0" lvl="0" indent="0" algn="ctr" rtl="0">
              <a:spcBef>
                <a:spcPts val="0"/>
              </a:spcBef>
              <a:spcAft>
                <a:spcPts val="0"/>
              </a:spcAft>
              <a:buNone/>
            </a:pPr>
            <a:endParaRPr b="1" dirty="0">
              <a:solidFill>
                <a:schemeClr val="dk1"/>
              </a:solidFill>
            </a:endParaRPr>
          </a:p>
          <a:p>
            <a:pPr marL="0" lvl="0" indent="0" algn="ctr" rtl="0">
              <a:spcBef>
                <a:spcPts val="0"/>
              </a:spcBef>
              <a:spcAft>
                <a:spcPts val="0"/>
              </a:spcAft>
              <a:buNone/>
            </a:pPr>
            <a:r>
              <a:rPr lang="en-US" sz="1800" b="1" dirty="0" smtClean="0">
                <a:solidFill>
                  <a:schemeClr val="dk1"/>
                </a:solidFill>
                <a:latin typeface="Pond Free Me" pitchFamily="2" charset="0"/>
                <a:ea typeface="Impact"/>
                <a:cs typeface="Impact"/>
                <a:sym typeface="Impact"/>
              </a:rPr>
              <a:t>erin.place@trschools.k12.wi.us</a:t>
            </a:r>
            <a:endParaRPr sz="1800" b="1" dirty="0">
              <a:solidFill>
                <a:schemeClr val="dk1"/>
              </a:solidFill>
              <a:latin typeface="Pond Free Me" pitchFamily="2" charset="0"/>
              <a:ea typeface="Impact"/>
              <a:cs typeface="Impact"/>
              <a:sym typeface="Impact"/>
            </a:endParaRPr>
          </a:p>
          <a:p>
            <a:pPr marL="0" lvl="0" indent="0" algn="ctr" rtl="0">
              <a:spcBef>
                <a:spcPts val="0"/>
              </a:spcBef>
              <a:spcAft>
                <a:spcPts val="0"/>
              </a:spcAft>
              <a:buNone/>
            </a:pPr>
            <a:r>
              <a:rPr lang="en" sz="1800" dirty="0">
                <a:solidFill>
                  <a:schemeClr val="dk1"/>
                </a:solidFill>
                <a:latin typeface="Pond Free Me" pitchFamily="2" charset="0"/>
                <a:ea typeface="Impact"/>
                <a:cs typeface="Impact"/>
                <a:sym typeface="Impact"/>
              </a:rPr>
              <a:t>(I check this throughout the </a:t>
            </a:r>
            <a:r>
              <a:rPr lang="en" sz="1800" dirty="0" smtClean="0">
                <a:solidFill>
                  <a:schemeClr val="dk1"/>
                </a:solidFill>
                <a:latin typeface="Pond Free Me" pitchFamily="2" charset="0"/>
                <a:ea typeface="Impact"/>
                <a:cs typeface="Impact"/>
                <a:sym typeface="Impact"/>
              </a:rPr>
              <a:t>day</a:t>
            </a:r>
            <a:r>
              <a:rPr lang="en-US" sz="1800" dirty="0" smtClean="0">
                <a:solidFill>
                  <a:schemeClr val="dk1"/>
                </a:solidFill>
                <a:latin typeface="Pond Free Me" pitchFamily="2" charset="0"/>
                <a:ea typeface="Impact"/>
                <a:cs typeface="Impact"/>
                <a:sym typeface="Impact"/>
              </a:rPr>
              <a:t>. If you email me after 4pm, I will respond the following morning)</a:t>
            </a:r>
            <a:endParaRPr sz="1800" dirty="0">
              <a:solidFill>
                <a:schemeClr val="dk1"/>
              </a:solidFill>
              <a:latin typeface="Pond Free Me" pitchFamily="2" charset="0"/>
              <a:ea typeface="Impact"/>
              <a:cs typeface="Impact"/>
              <a:sym typeface="Impact"/>
            </a:endParaRPr>
          </a:p>
          <a:p>
            <a:pPr marL="0" lvl="0" indent="0" algn="ctr" rtl="0">
              <a:spcBef>
                <a:spcPts val="0"/>
              </a:spcBef>
              <a:spcAft>
                <a:spcPts val="0"/>
              </a:spcAft>
              <a:buNone/>
            </a:pPr>
            <a:endParaRPr sz="1800" dirty="0">
              <a:solidFill>
                <a:schemeClr val="dk1"/>
              </a:solidFill>
              <a:latin typeface="Impact"/>
              <a:ea typeface="Impact"/>
              <a:cs typeface="Impact"/>
              <a:sym typeface="Impact"/>
            </a:endParaRPr>
          </a:p>
          <a:p>
            <a:pPr marL="0" lvl="0" indent="0" algn="ctr" rtl="0">
              <a:spcBef>
                <a:spcPts val="0"/>
              </a:spcBef>
              <a:spcAft>
                <a:spcPts val="0"/>
              </a:spcAft>
              <a:buNone/>
            </a:pPr>
            <a:r>
              <a:rPr lang="en-US" sz="1800" b="1" dirty="0" smtClean="0">
                <a:solidFill>
                  <a:schemeClr val="dk1"/>
                </a:solidFill>
                <a:latin typeface="Pond Free Me" pitchFamily="2" charset="0"/>
                <a:ea typeface="Impact"/>
                <a:cs typeface="Impact"/>
                <a:sym typeface="Impact"/>
              </a:rPr>
              <a:t>(920) 794 – 7522 ext. 2015</a:t>
            </a:r>
            <a:br>
              <a:rPr lang="en-US" sz="1800" b="1" dirty="0" smtClean="0">
                <a:solidFill>
                  <a:schemeClr val="dk1"/>
                </a:solidFill>
                <a:latin typeface="Pond Free Me" pitchFamily="2" charset="0"/>
                <a:ea typeface="Impact"/>
                <a:cs typeface="Impact"/>
                <a:sym typeface="Impact"/>
              </a:rPr>
            </a:br>
            <a:endParaRPr lang="en-US" sz="1800" b="1" dirty="0" smtClean="0">
              <a:solidFill>
                <a:schemeClr val="dk1"/>
              </a:solidFill>
              <a:latin typeface="Pond Free Me" pitchFamily="2" charset="0"/>
              <a:ea typeface="Impact"/>
              <a:cs typeface="Impact"/>
              <a:sym typeface="Impact"/>
            </a:endParaRPr>
          </a:p>
          <a:p>
            <a:pPr marL="0" lvl="0" indent="0" algn="ctr" rtl="0">
              <a:spcBef>
                <a:spcPts val="0"/>
              </a:spcBef>
              <a:spcAft>
                <a:spcPts val="0"/>
              </a:spcAft>
              <a:buNone/>
            </a:pPr>
            <a:endParaRPr lang="en-US" sz="1800" b="1" dirty="0">
              <a:solidFill>
                <a:schemeClr val="dk1"/>
              </a:solidFill>
              <a:latin typeface="Pond Free Me" pitchFamily="2" charset="0"/>
              <a:ea typeface="Impact"/>
              <a:cs typeface="Impact"/>
              <a:sym typeface="Impact"/>
            </a:endParaRPr>
          </a:p>
          <a:p>
            <a:pPr marL="0" lvl="0" indent="0" algn="ctr" rtl="0">
              <a:spcBef>
                <a:spcPts val="0"/>
              </a:spcBef>
              <a:spcAft>
                <a:spcPts val="0"/>
              </a:spcAft>
              <a:buNone/>
            </a:pPr>
            <a:r>
              <a:rPr lang="en-US" sz="1800" dirty="0" smtClean="0">
                <a:solidFill>
                  <a:schemeClr val="dk1"/>
                </a:solidFill>
                <a:latin typeface="Pond Free Me" pitchFamily="2" charset="0"/>
                <a:ea typeface="Impact"/>
                <a:cs typeface="Impact"/>
                <a:sym typeface="Impact"/>
              </a:rPr>
              <a:t>If you’d like to meet in person, please contact me days which work best for your family and we can set-up a meeting!</a:t>
            </a:r>
            <a:endParaRPr sz="1800" dirty="0">
              <a:solidFill>
                <a:schemeClr val="dk1"/>
              </a:solidFill>
              <a:latin typeface="Pond Free Me" pitchFamily="2" charset="0"/>
              <a:ea typeface="Impact"/>
              <a:cs typeface="Impact"/>
              <a:sym typeface="Impact"/>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r>
              <a:rPr lang="en-US" sz="3000" b="1" dirty="0" smtClean="0">
                <a:solidFill>
                  <a:schemeClr val="dk1"/>
                </a:solidFill>
                <a:latin typeface="TTGJuiceBox" panose="02000603000000000000" pitchFamily="2" charset="0"/>
                <a:ea typeface="TTGJuiceBox" panose="02000603000000000000" pitchFamily="2" charset="0"/>
                <a:cs typeface="Acme"/>
                <a:sym typeface="Acme"/>
              </a:rPr>
              <a:t>Additional Resources</a:t>
            </a:r>
            <a:endParaRPr sz="3000" b="1" dirty="0">
              <a:solidFill>
                <a:schemeClr val="dk1"/>
              </a:solidFill>
              <a:latin typeface="TTGJuiceBox" panose="02000603000000000000" pitchFamily="2" charset="0"/>
              <a:ea typeface="TTGJuiceBox" panose="02000603000000000000" pitchFamily="2" charset="0"/>
              <a:cs typeface="Acme"/>
              <a:sym typeface="Acme"/>
            </a:endParaRPr>
          </a:p>
          <a:p>
            <a:pPr marL="0" lvl="0" indent="0" algn="ctr" rtl="0">
              <a:spcBef>
                <a:spcPts val="0"/>
              </a:spcBef>
              <a:spcAft>
                <a:spcPts val="0"/>
              </a:spcAft>
              <a:buNone/>
            </a:pPr>
            <a:r>
              <a:rPr lang="en-US" sz="1800" dirty="0" smtClean="0">
                <a:solidFill>
                  <a:schemeClr val="dk1"/>
                </a:solidFill>
                <a:latin typeface="Pond Free Me" pitchFamily="2" charset="0"/>
              </a:rPr>
              <a:t>Check the front cover of your student’s assignment notebook for all login information.</a:t>
            </a:r>
            <a:br>
              <a:rPr lang="en-US" sz="1800" dirty="0" smtClean="0">
                <a:solidFill>
                  <a:schemeClr val="dk1"/>
                </a:solidFill>
                <a:latin typeface="Pond Free Me" pitchFamily="2" charset="0"/>
              </a:rPr>
            </a:br>
            <a:r>
              <a:rPr lang="en-US" sz="1800" dirty="0" smtClean="0">
                <a:solidFill>
                  <a:schemeClr val="dk1"/>
                </a:solidFill>
              </a:rPr>
              <a:t/>
            </a:r>
            <a:br>
              <a:rPr lang="en-US" sz="1800" dirty="0" smtClean="0">
                <a:solidFill>
                  <a:schemeClr val="dk1"/>
                </a:solidFill>
              </a:rPr>
            </a:br>
            <a:r>
              <a:rPr lang="en-US" sz="1800" dirty="0" smtClean="0">
                <a:solidFill>
                  <a:schemeClr val="dk1"/>
                </a:solidFill>
                <a:latin typeface="Pond Free Me" pitchFamily="2" charset="0"/>
              </a:rPr>
              <a:t>Prodigy Math</a:t>
            </a:r>
            <a:endParaRPr lang="en-US" sz="1800" dirty="0">
              <a:solidFill>
                <a:schemeClr val="dk1"/>
              </a:solidFill>
              <a:latin typeface="Pond Free Me" pitchFamily="2" charset="0"/>
            </a:endParaRPr>
          </a:p>
          <a:p>
            <a:pPr lvl="0" algn="ctr"/>
            <a:r>
              <a:rPr lang="en-US" sz="1800" dirty="0" smtClean="0">
                <a:solidFill>
                  <a:schemeClr val="dk1"/>
                </a:solidFill>
                <a:latin typeface="Pond Free Me" pitchFamily="2" charset="0"/>
              </a:rPr>
              <a:t>Reflex Math</a:t>
            </a:r>
            <a:endParaRPr lang="en-US" sz="1800" dirty="0">
              <a:solidFill>
                <a:schemeClr val="dk1"/>
              </a:solidFill>
              <a:latin typeface="Pond Free Me" pitchFamily="2" charset="0"/>
            </a:endParaRPr>
          </a:p>
          <a:p>
            <a:pPr lvl="0" algn="ctr"/>
            <a:r>
              <a:rPr lang="en-US" sz="1800" dirty="0" smtClean="0">
                <a:solidFill>
                  <a:schemeClr val="dk1"/>
                </a:solidFill>
                <a:latin typeface="Pond Free Me" pitchFamily="2" charset="0"/>
              </a:rPr>
              <a:t>Vocabulary/Spelling City</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Freckle (ELA and Math)</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Storyline Online</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Google Classroom</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Class Code: 8cf4oww (case sensitive)</a:t>
            </a:r>
            <a:br>
              <a:rPr lang="en-US" sz="1800" dirty="0" smtClean="0">
                <a:solidFill>
                  <a:schemeClr val="dk1"/>
                </a:solidFill>
                <a:latin typeface="Pond Free Me" pitchFamily="2" charset="0"/>
              </a:rPr>
            </a:br>
            <a:r>
              <a:rPr lang="en-US" sz="1800" dirty="0" smtClean="0">
                <a:solidFill>
                  <a:schemeClr val="dk1"/>
                </a:solidFill>
                <a:latin typeface="Pond Free Me" pitchFamily="2" charset="0"/>
              </a:rPr>
              <a:t/>
            </a:r>
            <a:br>
              <a:rPr lang="en-US" sz="1800" dirty="0" smtClean="0">
                <a:solidFill>
                  <a:schemeClr val="dk1"/>
                </a:solidFill>
                <a:latin typeface="Pond Free Me" pitchFamily="2" charset="0"/>
              </a:rPr>
            </a:br>
            <a:endParaRPr sz="1800" dirty="0">
              <a:solidFill>
                <a:schemeClr val="dk1"/>
              </a:solidFill>
              <a:latin typeface="Pond Free Me" pitchFamily="2" charset="0"/>
            </a:endParaRPr>
          </a:p>
        </p:txBody>
      </p:sp>
      <p:sp>
        <p:nvSpPr>
          <p:cNvPr id="89" name="Google Shape;89;p16"/>
          <p:cNvSpPr txBox="1"/>
          <p:nvPr/>
        </p:nvSpPr>
        <p:spPr>
          <a:xfrm>
            <a:off x="330333" y="96568"/>
            <a:ext cx="4462800" cy="8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latin typeface="TTGJuiceBox" panose="02000603000000000000" pitchFamily="2" charset="0"/>
                <a:ea typeface="TTGJuiceBox" panose="02000603000000000000" pitchFamily="2" charset="0"/>
                <a:cs typeface="Acme"/>
                <a:sym typeface="Acme"/>
              </a:rPr>
              <a:t>Curriculum Overview</a:t>
            </a:r>
            <a:endParaRPr sz="3000" b="1" dirty="0">
              <a:latin typeface="TTGJuiceBox" panose="02000603000000000000" pitchFamily="2" charset="0"/>
              <a:ea typeface="TTGJuiceBox" panose="02000603000000000000" pitchFamily="2" charset="0"/>
              <a:cs typeface="Acme"/>
              <a:sym typeface="Acme"/>
            </a:endParaRPr>
          </a:p>
        </p:txBody>
      </p:sp>
      <p:sp>
        <p:nvSpPr>
          <p:cNvPr id="90" name="Google Shape;90;p16"/>
          <p:cNvSpPr txBox="1"/>
          <p:nvPr/>
        </p:nvSpPr>
        <p:spPr>
          <a:xfrm>
            <a:off x="121975" y="620855"/>
            <a:ext cx="4879516" cy="703810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smtClean="0">
                <a:latin typeface="Pond Free Me" pitchFamily="2" charset="0"/>
                <a:ea typeface="Acme"/>
                <a:cs typeface="Acme"/>
                <a:sym typeface="Acme"/>
              </a:rPr>
              <a:t>Reading/CAFE  </a:t>
            </a:r>
            <a:r>
              <a:rPr lang="en" sz="1500" dirty="0" smtClean="0">
                <a:latin typeface="Pond Free Me" pitchFamily="2" charset="0"/>
                <a:ea typeface="Acme"/>
                <a:cs typeface="Acme"/>
                <a:sym typeface="Acme"/>
              </a:rPr>
              <a:t>Students will further their literacy development in a variety of settings, including: whole group mini-lessons, small group collaboration activities, and independent worktime. Our literacy block will also focus on spelling, language, reading, and writing. </a:t>
            </a:r>
          </a:p>
          <a:p>
            <a:pPr marL="0" lvl="0" indent="0" rtl="0">
              <a:spcBef>
                <a:spcPts val="0"/>
              </a:spcBef>
              <a:spcAft>
                <a:spcPts val="0"/>
              </a:spcAft>
              <a:buNone/>
            </a:pPr>
            <a:endParaRPr lang="en" sz="1500" dirty="0">
              <a:latin typeface="Pond Free Me" pitchFamily="2" charset="0"/>
              <a:ea typeface="Acme"/>
              <a:cs typeface="Acme"/>
              <a:sym typeface="Acme"/>
            </a:endParaRPr>
          </a:p>
          <a:p>
            <a:pPr marL="0" lvl="0" indent="0" rtl="0">
              <a:spcBef>
                <a:spcPts val="0"/>
              </a:spcBef>
              <a:spcAft>
                <a:spcPts val="0"/>
              </a:spcAft>
              <a:buNone/>
            </a:pPr>
            <a:r>
              <a:rPr lang="en" sz="1800" b="1" dirty="0" smtClean="0">
                <a:latin typeface="Pond Free Me" pitchFamily="2" charset="0"/>
                <a:ea typeface="Acme"/>
                <a:cs typeface="Acme"/>
                <a:sym typeface="Acme"/>
              </a:rPr>
              <a:t>Spelling   </a:t>
            </a:r>
            <a:r>
              <a:rPr lang="en" sz="1500" dirty="0" smtClean="0">
                <a:latin typeface="Pond Free Me" pitchFamily="2" charset="0"/>
                <a:ea typeface="Acme"/>
                <a:cs typeface="Acme"/>
                <a:sym typeface="Acme"/>
              </a:rPr>
              <a:t>Each week your student will receive a list of words. These lists DO NOT need to be returned to school. They are a reference for you and your student to practice words throughout the week to prepare for our weekly test each Friday. </a:t>
            </a:r>
          </a:p>
          <a:p>
            <a:pPr marL="0" lvl="0" indent="0" rtl="0">
              <a:spcBef>
                <a:spcPts val="0"/>
              </a:spcBef>
              <a:spcAft>
                <a:spcPts val="0"/>
              </a:spcAft>
              <a:buNone/>
            </a:pPr>
            <a:endParaRPr lang="en" sz="1500" dirty="0">
              <a:latin typeface="Pond Free Me" pitchFamily="2" charset="0"/>
              <a:ea typeface="Acme"/>
              <a:cs typeface="Acme"/>
              <a:sym typeface="Acme"/>
            </a:endParaRPr>
          </a:p>
          <a:p>
            <a:pPr marL="0" lvl="0" indent="0" rtl="0">
              <a:spcBef>
                <a:spcPts val="0"/>
              </a:spcBef>
              <a:spcAft>
                <a:spcPts val="0"/>
              </a:spcAft>
              <a:buNone/>
            </a:pPr>
            <a:r>
              <a:rPr lang="en" sz="1800" b="1" dirty="0" smtClean="0">
                <a:latin typeface="Pond Free Me" pitchFamily="2" charset="0"/>
                <a:ea typeface="Acme"/>
                <a:cs typeface="Acme"/>
                <a:sym typeface="Acme"/>
              </a:rPr>
              <a:t>Math</a:t>
            </a:r>
            <a:r>
              <a:rPr lang="en" sz="1500" dirty="0">
                <a:latin typeface="Pond Free Me" pitchFamily="2" charset="0"/>
                <a:ea typeface="Acme"/>
                <a:cs typeface="Acme"/>
                <a:sym typeface="Acme"/>
              </a:rPr>
              <a:t> </a:t>
            </a:r>
            <a:r>
              <a:rPr lang="en" sz="1500" dirty="0" smtClean="0">
                <a:latin typeface="Pond Free Me" pitchFamily="2" charset="0"/>
                <a:ea typeface="Acme"/>
                <a:cs typeface="Acme"/>
                <a:sym typeface="Acme"/>
              </a:rPr>
              <a:t>  Similar to our literacy block, the math block includeds whol group mini-lessons, small group collaboration activities, and independent worktime. I will refer to the Math Expressions curriculm to teach, provide practice, and assess student progress.</a:t>
            </a:r>
          </a:p>
          <a:p>
            <a:pPr marL="0" lvl="0" indent="0" rtl="0">
              <a:spcBef>
                <a:spcPts val="0"/>
              </a:spcBef>
              <a:spcAft>
                <a:spcPts val="0"/>
              </a:spcAft>
              <a:buNone/>
            </a:pPr>
            <a:endParaRPr lang="en" sz="1500" dirty="0">
              <a:latin typeface="Pond Free Me" pitchFamily="2" charset="0"/>
              <a:ea typeface="Acme"/>
              <a:cs typeface="Acme"/>
              <a:sym typeface="Acme"/>
            </a:endParaRPr>
          </a:p>
          <a:p>
            <a:pPr marL="0" lvl="0" indent="0" rtl="0">
              <a:spcBef>
                <a:spcPts val="0"/>
              </a:spcBef>
              <a:spcAft>
                <a:spcPts val="0"/>
              </a:spcAft>
              <a:buNone/>
            </a:pPr>
            <a:r>
              <a:rPr lang="en" sz="1800" b="1" dirty="0" smtClean="0">
                <a:latin typeface="Pond Free Me" pitchFamily="2" charset="0"/>
                <a:ea typeface="Acme"/>
                <a:cs typeface="Acme"/>
                <a:sym typeface="Acme"/>
              </a:rPr>
              <a:t>Writing</a:t>
            </a:r>
            <a:r>
              <a:rPr lang="en" sz="1500" dirty="0">
                <a:latin typeface="Pond Free Me" pitchFamily="2" charset="0"/>
                <a:ea typeface="Acme"/>
                <a:cs typeface="Acme"/>
                <a:sym typeface="Acme"/>
              </a:rPr>
              <a:t> </a:t>
            </a:r>
            <a:r>
              <a:rPr lang="en" sz="1500" dirty="0" smtClean="0">
                <a:latin typeface="Pond Free Me" pitchFamily="2" charset="0"/>
                <a:ea typeface="Acme"/>
                <a:cs typeface="Acme"/>
                <a:sym typeface="Acme"/>
              </a:rPr>
              <a:t>   Students will spend a large portion of their day writing across subject areas. All writing prompts and activities will align to three main areas of study: Narrative, Opinion, and Informative.</a:t>
            </a:r>
            <a:br>
              <a:rPr lang="en" sz="1500" dirty="0" smtClean="0">
                <a:latin typeface="Pond Free Me" pitchFamily="2" charset="0"/>
                <a:ea typeface="Acme"/>
                <a:cs typeface="Acme"/>
                <a:sym typeface="Acme"/>
              </a:rPr>
            </a:br>
            <a:r>
              <a:rPr lang="en" sz="1500" dirty="0" smtClean="0">
                <a:latin typeface="Pond Free Me" pitchFamily="2" charset="0"/>
                <a:ea typeface="Acme"/>
                <a:cs typeface="Acme"/>
                <a:sym typeface="Acme"/>
              </a:rPr>
              <a:t/>
            </a:r>
            <a:br>
              <a:rPr lang="en" sz="1500" dirty="0" smtClean="0">
                <a:latin typeface="Pond Free Me" pitchFamily="2" charset="0"/>
                <a:ea typeface="Acme"/>
                <a:cs typeface="Acme"/>
                <a:sym typeface="Acme"/>
              </a:rPr>
            </a:br>
            <a:r>
              <a:rPr lang="en" sz="1800" b="1" dirty="0" smtClean="0">
                <a:latin typeface="Pond Free Me" pitchFamily="2" charset="0"/>
                <a:ea typeface="Acme"/>
                <a:cs typeface="Acme"/>
                <a:sym typeface="Acme"/>
              </a:rPr>
              <a:t>Science/S.S..   </a:t>
            </a:r>
            <a:r>
              <a:rPr lang="en" sz="1500" dirty="0" smtClean="0">
                <a:latin typeface="Pond Free Me" pitchFamily="2" charset="0"/>
                <a:ea typeface="Acme"/>
                <a:cs typeface="Acme"/>
                <a:sym typeface="Acme"/>
              </a:rPr>
              <a:t>Our science curriculum relies on a variety of books, online resources, and Einstein Kits to provide a hands-on, collaborative approach to learning. Our social studies curriculum focuses on communities. Various holidays, such as Black History Month and Thanksgiving, also guide our curriculum content.</a:t>
            </a:r>
            <a:br>
              <a:rPr lang="en" sz="1500" dirty="0" smtClean="0">
                <a:latin typeface="Pond Free Me" pitchFamily="2" charset="0"/>
                <a:ea typeface="Acme"/>
                <a:cs typeface="Acme"/>
                <a:sym typeface="Acme"/>
              </a:rPr>
            </a:br>
            <a:r>
              <a:rPr lang="en" sz="1500" dirty="0" smtClean="0">
                <a:latin typeface="Pond Free Me" pitchFamily="2" charset="0"/>
                <a:ea typeface="Acme"/>
                <a:cs typeface="Acme"/>
                <a:sym typeface="Acme"/>
              </a:rPr>
              <a:t/>
            </a:r>
            <a:br>
              <a:rPr lang="en" sz="1500" dirty="0" smtClean="0">
                <a:latin typeface="Pond Free Me" pitchFamily="2" charset="0"/>
                <a:ea typeface="Acme"/>
                <a:cs typeface="Acme"/>
                <a:sym typeface="Acme"/>
              </a:rPr>
            </a:br>
            <a:endParaRPr lang="en" sz="1500" dirty="0" smtClean="0">
              <a:latin typeface="Pond Free Me" pitchFamily="2" charset="0"/>
              <a:ea typeface="Acme"/>
              <a:cs typeface="Acme"/>
              <a:sym typeface="Acme"/>
            </a:endParaRPr>
          </a:p>
          <a:p>
            <a:pPr marL="0" lvl="0" indent="0" rtl="0">
              <a:spcBef>
                <a:spcPts val="0"/>
              </a:spcBef>
              <a:spcAft>
                <a:spcPts val="0"/>
              </a:spcAft>
              <a:buNone/>
            </a:pPr>
            <a:r>
              <a:rPr lang="en" sz="1500" dirty="0" smtClean="0">
                <a:latin typeface="Pond Free Me" pitchFamily="2" charset="0"/>
                <a:ea typeface="Acme"/>
                <a:cs typeface="Acme"/>
                <a:sym typeface="Acme"/>
              </a:rPr>
              <a:t/>
            </a:r>
            <a:br>
              <a:rPr lang="en" sz="1500" dirty="0" smtClean="0">
                <a:latin typeface="Pond Free Me" pitchFamily="2" charset="0"/>
                <a:ea typeface="Acme"/>
                <a:cs typeface="Acme"/>
                <a:sym typeface="Acme"/>
              </a:rPr>
            </a:br>
            <a:endParaRPr lang="en" sz="1500" dirty="0">
              <a:latin typeface="Pond Free Me" pitchFamily="2" charset="0"/>
              <a:ea typeface="Acme"/>
              <a:cs typeface="Acme"/>
              <a:sym typeface="Acme"/>
            </a:endParaRPr>
          </a:p>
          <a:p>
            <a:pPr marL="0" lvl="0" indent="0" rtl="0">
              <a:spcBef>
                <a:spcPts val="0"/>
              </a:spcBef>
              <a:spcAft>
                <a:spcPts val="0"/>
              </a:spcAft>
              <a:buNone/>
            </a:pPr>
            <a:endParaRPr sz="1500" dirty="0">
              <a:latin typeface="Pond Free Me" pitchFamily="2" charset="0"/>
              <a:ea typeface="Acme"/>
              <a:cs typeface="Acme"/>
              <a:sym typeface="Acm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092" y="6387371"/>
            <a:ext cx="946068" cy="925230"/>
          </a:xfrm>
          <a:prstGeom prst="rect">
            <a:avLst/>
          </a:prstGeom>
        </p:spPr>
      </p:pic>
      <p:pic>
        <p:nvPicPr>
          <p:cNvPr id="3076" name="Picture 4" descr="Image result for communication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t="34424" b="33576"/>
          <a:stretch/>
        </p:blipFill>
        <p:spPr bwMode="auto">
          <a:xfrm>
            <a:off x="6189705" y="2556168"/>
            <a:ext cx="2788041" cy="581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p:nvPr/>
        </p:nvSpPr>
        <p:spPr>
          <a:xfrm>
            <a:off x="471055" y="316268"/>
            <a:ext cx="9144000" cy="6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latin typeface="TTGJuiceBox" panose="02000603000000000000" pitchFamily="2" charset="0"/>
                <a:ea typeface="TTGJuiceBox" panose="02000603000000000000" pitchFamily="2" charset="0"/>
                <a:cs typeface="Acme"/>
                <a:sym typeface="Acme"/>
              </a:rPr>
              <a:t>Weekly Schedule</a:t>
            </a:r>
            <a:endParaRPr lang="en" sz="1200" dirty="0" smtClean="0">
              <a:latin typeface="TTGJuiceBox" panose="02000603000000000000" pitchFamily="2" charset="0"/>
              <a:ea typeface="TTGJuiceBox" panose="02000603000000000000" pitchFamily="2" charset="0"/>
              <a:cs typeface="Acme"/>
              <a:sym typeface="Acme"/>
            </a:endParaRPr>
          </a:p>
          <a:p>
            <a:pPr marL="0" lvl="0" indent="0" algn="ctr" rtl="0">
              <a:spcBef>
                <a:spcPts val="0"/>
              </a:spcBef>
              <a:spcAft>
                <a:spcPts val="0"/>
              </a:spcAft>
              <a:buNone/>
            </a:pPr>
            <a:r>
              <a:rPr lang="en" sz="1800" b="1" dirty="0" smtClean="0">
                <a:latin typeface="Pond Free Me" pitchFamily="2" charset="0"/>
                <a:ea typeface="TTGJuiceBox" panose="02000603000000000000" pitchFamily="2" charset="0"/>
                <a:cs typeface="Acme"/>
                <a:sym typeface="Acme"/>
              </a:rPr>
              <a:t>*Subject to change due to school events, holiday celebrations, and daily classroom needs</a:t>
            </a:r>
            <a:r>
              <a:rPr lang="en" sz="1600" dirty="0" smtClean="0">
                <a:latin typeface="TTGJuiceBox" panose="02000603000000000000" pitchFamily="2" charset="0"/>
                <a:ea typeface="TTGJuiceBox" panose="02000603000000000000" pitchFamily="2" charset="0"/>
                <a:cs typeface="Acme"/>
                <a:sym typeface="Acme"/>
              </a:rPr>
              <a:t>*</a:t>
            </a:r>
            <a:endParaRPr sz="1600" dirty="0">
              <a:latin typeface="TTGJuiceBox" panose="02000603000000000000" pitchFamily="2" charset="0"/>
              <a:ea typeface="TTGJuiceBox" panose="02000603000000000000" pitchFamily="2" charset="0"/>
              <a:cs typeface="Acme"/>
              <a:sym typeface="Acme"/>
            </a:endParaRPr>
          </a:p>
        </p:txBody>
      </p:sp>
      <p:graphicFrame>
        <p:nvGraphicFramePr>
          <p:cNvPr id="3" name="Table 2"/>
          <p:cNvGraphicFramePr>
            <a:graphicFrameLocks noGrp="1"/>
          </p:cNvGraphicFramePr>
          <p:nvPr>
            <p:extLst>
              <p:ext uri="{D42A27DB-BD31-4B8C-83A1-F6EECF244321}">
                <p14:modId xmlns:p14="http://schemas.microsoft.com/office/powerpoint/2010/main" val="3577193114"/>
              </p:ext>
            </p:extLst>
          </p:nvPr>
        </p:nvGraphicFramePr>
        <p:xfrm>
          <a:off x="228599" y="1440868"/>
          <a:ext cx="9628911" cy="6229340"/>
        </p:xfrm>
        <a:graphic>
          <a:graphicData uri="http://schemas.openxmlformats.org/drawingml/2006/table">
            <a:tbl>
              <a:tblPr>
                <a:tableStyleId>{5C22544A-7EE6-4342-B048-85BDC9FD1C3A}</a:tableStyleId>
              </a:tblPr>
              <a:tblGrid>
                <a:gridCol w="567450">
                  <a:extLst>
                    <a:ext uri="{9D8B030D-6E8A-4147-A177-3AD203B41FA5}">
                      <a16:colId xmlns:a16="http://schemas.microsoft.com/office/drawing/2014/main" val="6482607"/>
                    </a:ext>
                  </a:extLst>
                </a:gridCol>
                <a:gridCol w="1300194">
                  <a:extLst>
                    <a:ext uri="{9D8B030D-6E8A-4147-A177-3AD203B41FA5}">
                      <a16:colId xmlns:a16="http://schemas.microsoft.com/office/drawing/2014/main" val="1770098939"/>
                    </a:ext>
                  </a:extLst>
                </a:gridCol>
                <a:gridCol w="567450">
                  <a:extLst>
                    <a:ext uri="{9D8B030D-6E8A-4147-A177-3AD203B41FA5}">
                      <a16:colId xmlns:a16="http://schemas.microsoft.com/office/drawing/2014/main" val="1458071260"/>
                    </a:ext>
                  </a:extLst>
                </a:gridCol>
                <a:gridCol w="1300194">
                  <a:extLst>
                    <a:ext uri="{9D8B030D-6E8A-4147-A177-3AD203B41FA5}">
                      <a16:colId xmlns:a16="http://schemas.microsoft.com/office/drawing/2014/main" val="3324267345"/>
                    </a:ext>
                  </a:extLst>
                </a:gridCol>
                <a:gridCol w="567450">
                  <a:extLst>
                    <a:ext uri="{9D8B030D-6E8A-4147-A177-3AD203B41FA5}">
                      <a16:colId xmlns:a16="http://schemas.microsoft.com/office/drawing/2014/main" val="3029040100"/>
                    </a:ext>
                  </a:extLst>
                </a:gridCol>
                <a:gridCol w="1300194">
                  <a:extLst>
                    <a:ext uri="{9D8B030D-6E8A-4147-A177-3AD203B41FA5}">
                      <a16:colId xmlns:a16="http://schemas.microsoft.com/office/drawing/2014/main" val="2669992270"/>
                    </a:ext>
                  </a:extLst>
                </a:gridCol>
                <a:gridCol w="567450">
                  <a:extLst>
                    <a:ext uri="{9D8B030D-6E8A-4147-A177-3AD203B41FA5}">
                      <a16:colId xmlns:a16="http://schemas.microsoft.com/office/drawing/2014/main" val="2394519747"/>
                    </a:ext>
                  </a:extLst>
                </a:gridCol>
                <a:gridCol w="1300194">
                  <a:extLst>
                    <a:ext uri="{9D8B030D-6E8A-4147-A177-3AD203B41FA5}">
                      <a16:colId xmlns:a16="http://schemas.microsoft.com/office/drawing/2014/main" val="372537682"/>
                    </a:ext>
                  </a:extLst>
                </a:gridCol>
                <a:gridCol w="567450">
                  <a:extLst>
                    <a:ext uri="{9D8B030D-6E8A-4147-A177-3AD203B41FA5}">
                      <a16:colId xmlns:a16="http://schemas.microsoft.com/office/drawing/2014/main" val="1004240241"/>
                    </a:ext>
                  </a:extLst>
                </a:gridCol>
                <a:gridCol w="1590885">
                  <a:extLst>
                    <a:ext uri="{9D8B030D-6E8A-4147-A177-3AD203B41FA5}">
                      <a16:colId xmlns:a16="http://schemas.microsoft.com/office/drawing/2014/main" val="2194802089"/>
                    </a:ext>
                  </a:extLst>
                </a:gridCol>
              </a:tblGrid>
              <a:tr h="301652">
                <a:tc gridSpan="2">
                  <a:txBody>
                    <a:bodyPr/>
                    <a:lstStyle/>
                    <a:p>
                      <a:pPr marL="0" marR="0" indent="-1270" algn="ctr">
                        <a:spcBef>
                          <a:spcPts val="0"/>
                        </a:spcBef>
                        <a:spcAft>
                          <a:spcPts val="0"/>
                        </a:spcAft>
                      </a:pPr>
                      <a:r>
                        <a:rPr lang="en-US" sz="1200" b="1" dirty="0">
                          <a:effectLst/>
                          <a:latin typeface="Pond Free Me" pitchFamily="2" charset="0"/>
                        </a:rPr>
                        <a:t>Monday</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gridSpan="2">
                  <a:txBody>
                    <a:bodyPr/>
                    <a:lstStyle/>
                    <a:p>
                      <a:pPr marL="0" marR="0" indent="-1270" algn="ctr">
                        <a:spcBef>
                          <a:spcPts val="0"/>
                        </a:spcBef>
                        <a:spcAft>
                          <a:spcPts val="0"/>
                        </a:spcAft>
                      </a:pPr>
                      <a:r>
                        <a:rPr lang="en-US" sz="1200" b="1" dirty="0">
                          <a:effectLst/>
                          <a:latin typeface="Pond Free Me" pitchFamily="2" charset="0"/>
                        </a:rPr>
                        <a:t>Tuesday</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marL="0" marR="0" indent="-1270" algn="ctr">
                        <a:spcBef>
                          <a:spcPts val="0"/>
                        </a:spcBef>
                        <a:spcAft>
                          <a:spcPts val="0"/>
                        </a:spcAft>
                      </a:pPr>
                      <a:r>
                        <a:rPr lang="en-US" sz="1200" b="1" dirty="0">
                          <a:effectLst/>
                          <a:latin typeface="Pond Free Me" pitchFamily="2" charset="0"/>
                        </a:rPr>
                        <a:t>Wednesday</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gridSpan="2">
                  <a:txBody>
                    <a:bodyPr/>
                    <a:lstStyle/>
                    <a:p>
                      <a:pPr marL="0" marR="0" indent="-1270" algn="ctr">
                        <a:spcBef>
                          <a:spcPts val="0"/>
                        </a:spcBef>
                        <a:spcAft>
                          <a:spcPts val="0"/>
                        </a:spcAft>
                      </a:pPr>
                      <a:r>
                        <a:rPr lang="en-US" sz="1200" b="1" dirty="0">
                          <a:effectLst/>
                          <a:latin typeface="Pond Free Me" pitchFamily="2" charset="0"/>
                        </a:rPr>
                        <a:t>Thursday</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marL="0" marR="0" indent="-1270" algn="ctr">
                        <a:spcBef>
                          <a:spcPts val="0"/>
                        </a:spcBef>
                        <a:spcAft>
                          <a:spcPts val="0"/>
                        </a:spcAft>
                      </a:pPr>
                      <a:r>
                        <a:rPr lang="en-US" sz="1200" b="1" dirty="0">
                          <a:effectLst/>
                          <a:latin typeface="Pond Free Me" pitchFamily="2" charset="0"/>
                        </a:rPr>
                        <a:t>Friday</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tc hMerge="1">
                  <a:txBody>
                    <a:bodyPr/>
                    <a:lstStyle/>
                    <a:p>
                      <a:endParaRPr lang="en-US"/>
                    </a:p>
                  </a:txBody>
                  <a:tcPr/>
                </a:tc>
                <a:extLst>
                  <a:ext uri="{0D108BD9-81ED-4DB2-BD59-A6C34878D82A}">
                    <a16:rowId xmlns:a16="http://schemas.microsoft.com/office/drawing/2014/main" val="3763849973"/>
                  </a:ext>
                </a:extLst>
              </a:tr>
              <a:tr h="416567">
                <a:tc>
                  <a:txBody>
                    <a:bodyPr/>
                    <a:lstStyle/>
                    <a:p>
                      <a:pPr marL="0" marR="0" indent="-1270" algn="ctr">
                        <a:spcBef>
                          <a:spcPts val="0"/>
                        </a:spcBef>
                        <a:spcAft>
                          <a:spcPts val="0"/>
                        </a:spcAft>
                      </a:pPr>
                      <a:r>
                        <a:rPr lang="en-US" sz="1200" b="1" dirty="0">
                          <a:effectLst/>
                          <a:latin typeface="Pond Free Me" pitchFamily="2" charset="0"/>
                        </a:rPr>
                        <a:t>8:00 -</a:t>
                      </a:r>
                    </a:p>
                    <a:p>
                      <a:pPr marL="0" marR="0" indent="-1270" algn="ctr">
                        <a:spcBef>
                          <a:spcPts val="0"/>
                        </a:spcBef>
                        <a:spcAft>
                          <a:spcPts val="0"/>
                        </a:spcAft>
                      </a:pPr>
                      <a:r>
                        <a:rPr lang="en-US" sz="1200" b="1" dirty="0" smtClean="0">
                          <a:effectLst/>
                          <a:latin typeface="Pond Free Me" pitchFamily="2" charset="0"/>
                        </a:rPr>
                        <a:t>8:30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Morning Meeting</a:t>
                      </a:r>
                      <a:br>
                        <a:rPr lang="en-US" sz="1200">
                          <a:effectLst/>
                          <a:latin typeface="Pond Free Me" pitchFamily="2" charset="0"/>
                        </a:rPr>
                      </a:br>
                      <a:r>
                        <a:rPr lang="en-US" sz="1200">
                          <a:effectLst/>
                          <a:latin typeface="Pond Free Me" pitchFamily="2" charset="0"/>
                        </a:rPr>
                        <a:t>SEL/ ZOR</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dirty="0">
                          <a:effectLst/>
                          <a:latin typeface="Pond Free Me" pitchFamily="2" charset="0"/>
                        </a:rPr>
                        <a:t>8:00 -</a:t>
                      </a:r>
                    </a:p>
                    <a:p>
                      <a:pPr marL="0" marR="0" indent="-1270" algn="ctr">
                        <a:spcBef>
                          <a:spcPts val="0"/>
                        </a:spcBef>
                        <a:spcAft>
                          <a:spcPts val="0"/>
                        </a:spcAft>
                      </a:pPr>
                      <a:r>
                        <a:rPr lang="en-US" sz="1200" b="1" dirty="0" smtClean="0">
                          <a:effectLst/>
                          <a:latin typeface="Pond Free Me" pitchFamily="2" charset="0"/>
                        </a:rPr>
                        <a:t>8:30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Morning Meeting</a:t>
                      </a:r>
                      <a:br>
                        <a:rPr lang="en-US" sz="1200" dirty="0">
                          <a:effectLst/>
                          <a:latin typeface="Pond Free Me" pitchFamily="2" charset="0"/>
                        </a:rPr>
                      </a:br>
                      <a:r>
                        <a:rPr lang="en-US" sz="1200" dirty="0">
                          <a:effectLst/>
                          <a:latin typeface="Pond Free Me" pitchFamily="2" charset="0"/>
                        </a:rPr>
                        <a:t>SEL/ ZOR</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8:00 -</a:t>
                      </a:r>
                    </a:p>
                    <a:p>
                      <a:pPr marL="0" marR="0" indent="-1270" algn="ctr">
                        <a:spcBef>
                          <a:spcPts val="0"/>
                        </a:spcBef>
                        <a:spcAft>
                          <a:spcPts val="0"/>
                        </a:spcAft>
                      </a:pPr>
                      <a:r>
                        <a:rPr lang="en-US" sz="1200" b="1" dirty="0" smtClean="0">
                          <a:effectLst/>
                          <a:latin typeface="Pond Free Me" pitchFamily="2" charset="0"/>
                        </a:rPr>
                        <a:t>8:30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Morning Meeting</a:t>
                      </a:r>
                      <a:br>
                        <a:rPr lang="en-US" sz="1200" dirty="0">
                          <a:effectLst/>
                          <a:latin typeface="Pond Free Me" pitchFamily="2" charset="0"/>
                        </a:rPr>
                      </a:br>
                      <a:r>
                        <a:rPr lang="en-US" sz="1200" dirty="0">
                          <a:effectLst/>
                          <a:latin typeface="Pond Free Me" pitchFamily="2" charset="0"/>
                        </a:rPr>
                        <a:t>SEL/ ZOR</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8:00 -</a:t>
                      </a:r>
                    </a:p>
                    <a:p>
                      <a:pPr marL="0" marR="0" indent="-1270" algn="ctr">
                        <a:spcBef>
                          <a:spcPts val="0"/>
                        </a:spcBef>
                        <a:spcAft>
                          <a:spcPts val="0"/>
                        </a:spcAft>
                      </a:pPr>
                      <a:r>
                        <a:rPr lang="en-US" sz="1200" b="1" dirty="0" smtClean="0">
                          <a:effectLst/>
                          <a:latin typeface="Pond Free Me" pitchFamily="2" charset="0"/>
                        </a:rPr>
                        <a:t>8:30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Morning Meeting</a:t>
                      </a:r>
                      <a:br>
                        <a:rPr lang="en-US" sz="1200" dirty="0">
                          <a:effectLst/>
                          <a:latin typeface="Pond Free Me" pitchFamily="2" charset="0"/>
                        </a:rPr>
                      </a:br>
                      <a:r>
                        <a:rPr lang="en-US" sz="1200" dirty="0">
                          <a:effectLst/>
                          <a:latin typeface="Pond Free Me" pitchFamily="2" charset="0"/>
                        </a:rPr>
                        <a:t>SEL/ ZOR</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a:effectLst/>
                          <a:latin typeface="Pond Free Me" pitchFamily="2" charset="0"/>
                        </a:rPr>
                        <a:t>8:00 -</a:t>
                      </a:r>
                    </a:p>
                    <a:p>
                      <a:pPr marL="0" marR="0" indent="-1270" algn="ctr">
                        <a:spcBef>
                          <a:spcPts val="0"/>
                        </a:spcBef>
                        <a:spcAft>
                          <a:spcPts val="0"/>
                        </a:spcAft>
                      </a:pPr>
                      <a:r>
                        <a:rPr lang="en-US" sz="1200" b="1" dirty="0" smtClean="0">
                          <a:effectLst/>
                          <a:latin typeface="Pond Free Me" pitchFamily="2" charset="0"/>
                        </a:rPr>
                        <a:t>8:30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Morning Meeting</a:t>
                      </a:r>
                      <a:br>
                        <a:rPr lang="en-US" sz="1200" dirty="0">
                          <a:effectLst/>
                          <a:latin typeface="Pond Free Me" pitchFamily="2" charset="0"/>
                        </a:rPr>
                      </a:br>
                      <a:r>
                        <a:rPr lang="en-US" sz="1200" dirty="0">
                          <a:effectLst/>
                          <a:latin typeface="Pond Free Me" pitchFamily="2" charset="0"/>
                        </a:rPr>
                        <a:t>SEL/ ZOR</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1653210599"/>
                  </a:ext>
                </a:extLst>
              </a:tr>
              <a:tr h="416567">
                <a:tc>
                  <a:txBody>
                    <a:bodyPr/>
                    <a:lstStyle/>
                    <a:p>
                      <a:pPr marL="0" marR="0" indent="-1270" algn="ctr">
                        <a:spcBef>
                          <a:spcPts val="0"/>
                        </a:spcBef>
                        <a:spcAft>
                          <a:spcPts val="0"/>
                        </a:spcAft>
                      </a:pPr>
                      <a:r>
                        <a:rPr lang="en-US" sz="1200" b="1" dirty="0" smtClean="0">
                          <a:effectLst/>
                          <a:latin typeface="Pond Free Me" pitchFamily="2" charset="0"/>
                        </a:rPr>
                        <a:t>8:30 </a:t>
                      </a:r>
                      <a:r>
                        <a:rPr lang="en-US" sz="1200" b="1" dirty="0">
                          <a:effectLst/>
                          <a:latin typeface="Pond Free Me" pitchFamily="2" charset="0"/>
                        </a:rPr>
                        <a:t>-</a:t>
                      </a:r>
                    </a:p>
                    <a:p>
                      <a:pPr marL="0" marR="0" indent="-1270" algn="ctr">
                        <a:spcBef>
                          <a:spcPts val="0"/>
                        </a:spcBef>
                        <a:spcAft>
                          <a:spcPts val="0"/>
                        </a:spcAft>
                      </a:pPr>
                      <a:r>
                        <a:rPr lang="en-US" sz="1200" b="1" dirty="0">
                          <a:effectLst/>
                          <a:latin typeface="Pond Free Me" pitchFamily="2" charset="0"/>
                        </a:rPr>
                        <a:t>9:10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Writing/ </a:t>
                      </a:r>
                      <a:br>
                        <a:rPr lang="en-US" sz="1200" dirty="0">
                          <a:effectLst/>
                          <a:latin typeface="Pond Free Me" pitchFamily="2" charset="0"/>
                        </a:rPr>
                      </a:br>
                      <a:r>
                        <a:rPr lang="en-US" sz="1200" dirty="0">
                          <a:effectLst/>
                          <a:latin typeface="Pond Free Me" pitchFamily="2" charset="0"/>
                        </a:rPr>
                        <a:t>Language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dirty="0" smtClean="0">
                          <a:effectLst/>
                          <a:latin typeface="Pond Free Me" pitchFamily="2" charset="0"/>
                        </a:rPr>
                        <a:t>8:30 </a:t>
                      </a:r>
                      <a:r>
                        <a:rPr lang="en-US" sz="1200" b="1" dirty="0">
                          <a:effectLst/>
                          <a:latin typeface="Pond Free Me" pitchFamily="2" charset="0"/>
                        </a:rPr>
                        <a:t>-</a:t>
                      </a:r>
                    </a:p>
                    <a:p>
                      <a:pPr marL="0" marR="0" indent="-1270" algn="ctr">
                        <a:spcBef>
                          <a:spcPts val="0"/>
                        </a:spcBef>
                        <a:spcAft>
                          <a:spcPts val="0"/>
                        </a:spcAft>
                      </a:pPr>
                      <a:r>
                        <a:rPr lang="en-US" sz="1200" b="1" dirty="0">
                          <a:effectLst/>
                          <a:latin typeface="Pond Free Me" pitchFamily="2" charset="0"/>
                        </a:rPr>
                        <a:t>9:00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Writing/ </a:t>
                      </a:r>
                      <a:br>
                        <a:rPr lang="en-US" sz="1200" dirty="0">
                          <a:effectLst/>
                          <a:latin typeface="Pond Free Me" pitchFamily="2" charset="0"/>
                        </a:rPr>
                      </a:br>
                      <a:r>
                        <a:rPr lang="en-US" sz="1200" dirty="0">
                          <a:effectLst/>
                          <a:latin typeface="Pond Free Me" pitchFamily="2" charset="0"/>
                        </a:rPr>
                        <a:t>Language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smtClean="0">
                          <a:effectLst/>
                          <a:latin typeface="Pond Free Me" pitchFamily="2" charset="0"/>
                        </a:rPr>
                        <a:t>8:30 </a:t>
                      </a:r>
                      <a:r>
                        <a:rPr lang="en-US" sz="1200" b="1" dirty="0">
                          <a:effectLst/>
                          <a:latin typeface="Pond Free Me" pitchFamily="2" charset="0"/>
                        </a:rPr>
                        <a:t>-</a:t>
                      </a:r>
                    </a:p>
                    <a:p>
                      <a:pPr marL="0" marR="0" indent="-1270" algn="ctr">
                        <a:spcBef>
                          <a:spcPts val="0"/>
                        </a:spcBef>
                        <a:spcAft>
                          <a:spcPts val="0"/>
                        </a:spcAft>
                      </a:pPr>
                      <a:r>
                        <a:rPr lang="en-US" sz="1200" b="1" dirty="0">
                          <a:effectLst/>
                          <a:latin typeface="Pond Free Me" pitchFamily="2" charset="0"/>
                        </a:rPr>
                        <a:t>9:00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Writing/ </a:t>
                      </a:r>
                      <a:br>
                        <a:rPr lang="en-US" sz="1200" dirty="0">
                          <a:effectLst/>
                          <a:latin typeface="Pond Free Me" pitchFamily="2" charset="0"/>
                        </a:rPr>
                      </a:br>
                      <a:r>
                        <a:rPr lang="en-US" sz="1200" dirty="0">
                          <a:effectLst/>
                          <a:latin typeface="Pond Free Me" pitchFamily="2" charset="0"/>
                        </a:rPr>
                        <a:t>Language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smtClean="0">
                          <a:effectLst/>
                          <a:latin typeface="Pond Free Me" pitchFamily="2" charset="0"/>
                        </a:rPr>
                        <a:t>8:30 </a:t>
                      </a:r>
                      <a:r>
                        <a:rPr lang="en-US" sz="1200" b="1" dirty="0">
                          <a:effectLst/>
                          <a:latin typeface="Pond Free Me" pitchFamily="2" charset="0"/>
                        </a:rPr>
                        <a:t>-</a:t>
                      </a:r>
                    </a:p>
                    <a:p>
                      <a:pPr marL="0" marR="0" indent="-1270" algn="ctr">
                        <a:spcBef>
                          <a:spcPts val="0"/>
                        </a:spcBef>
                        <a:spcAft>
                          <a:spcPts val="0"/>
                        </a:spcAft>
                      </a:pPr>
                      <a:r>
                        <a:rPr lang="en-US" sz="1200" b="1" dirty="0">
                          <a:effectLst/>
                          <a:latin typeface="Pond Free Me" pitchFamily="2" charset="0"/>
                        </a:rPr>
                        <a:t>9:10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Writing/</a:t>
                      </a:r>
                      <a:br>
                        <a:rPr lang="en-US" sz="1200" dirty="0">
                          <a:effectLst/>
                          <a:latin typeface="Pond Free Me" pitchFamily="2" charset="0"/>
                        </a:rPr>
                      </a:br>
                      <a:r>
                        <a:rPr lang="en-US" sz="1200" dirty="0">
                          <a:effectLst/>
                          <a:latin typeface="Pond Free Me" pitchFamily="2" charset="0"/>
                        </a:rPr>
                        <a:t>Language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smtClean="0">
                          <a:effectLst/>
                          <a:latin typeface="Pond Free Me" pitchFamily="2" charset="0"/>
                        </a:rPr>
                        <a:t>8:30 </a:t>
                      </a:r>
                      <a:r>
                        <a:rPr lang="en-US" sz="1200" b="1" dirty="0">
                          <a:effectLst/>
                          <a:latin typeface="Pond Free Me" pitchFamily="2" charset="0"/>
                        </a:rPr>
                        <a:t>-</a:t>
                      </a:r>
                    </a:p>
                    <a:p>
                      <a:pPr marL="0" marR="0" indent="-1270" algn="ctr">
                        <a:spcBef>
                          <a:spcPts val="0"/>
                        </a:spcBef>
                        <a:spcAft>
                          <a:spcPts val="0"/>
                        </a:spcAft>
                      </a:pPr>
                      <a:r>
                        <a:rPr lang="en-US" sz="1200" b="1" dirty="0">
                          <a:effectLst/>
                          <a:latin typeface="Pond Free Me" pitchFamily="2" charset="0"/>
                        </a:rPr>
                        <a:t>9:45</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Writing/ Language</a:t>
                      </a:r>
                      <a:br>
                        <a:rPr lang="en-US" sz="1200">
                          <a:effectLst/>
                          <a:latin typeface="Pond Free Me" pitchFamily="2" charset="0"/>
                        </a:rPr>
                      </a:br>
                      <a:r>
                        <a:rPr lang="en-US" sz="1200">
                          <a:effectLst/>
                          <a:latin typeface="Pond Free Me" pitchFamily="2" charset="0"/>
                        </a:rPr>
                        <a:t>Spelling Test</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403476169"/>
                  </a:ext>
                </a:extLst>
              </a:tr>
              <a:tr h="416567">
                <a:tc>
                  <a:txBody>
                    <a:bodyPr/>
                    <a:lstStyle/>
                    <a:p>
                      <a:pPr marL="0" marR="0" indent="-1270" algn="ctr">
                        <a:spcBef>
                          <a:spcPts val="0"/>
                        </a:spcBef>
                        <a:spcAft>
                          <a:spcPts val="0"/>
                        </a:spcAft>
                      </a:pPr>
                      <a:r>
                        <a:rPr lang="en-US" sz="1200" b="1">
                          <a:effectLst/>
                          <a:latin typeface="Pond Free Me" pitchFamily="2" charset="0"/>
                        </a:rPr>
                        <a:t>9:10 - 9:20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Snack</a:t>
                      </a:r>
                      <a:br>
                        <a:rPr lang="en-US" sz="1200" dirty="0">
                          <a:effectLst/>
                          <a:latin typeface="Pond Free Me" pitchFamily="2" charset="0"/>
                        </a:rPr>
                      </a:br>
                      <a:r>
                        <a:rPr lang="en-US" sz="1200" dirty="0">
                          <a:effectLst/>
                          <a:latin typeface="Pond Free Me" pitchFamily="2" charset="0"/>
                        </a:rPr>
                        <a:t>Cursive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9:00 - 9:15</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Snack</a:t>
                      </a:r>
                      <a:br>
                        <a:rPr lang="en-US" sz="1200" dirty="0">
                          <a:effectLst/>
                          <a:latin typeface="Pond Free Me" pitchFamily="2" charset="0"/>
                        </a:rPr>
                      </a:br>
                      <a:r>
                        <a:rPr lang="en-US" sz="1200" dirty="0">
                          <a:effectLst/>
                          <a:latin typeface="Pond Free Me" pitchFamily="2" charset="0"/>
                        </a:rPr>
                        <a:t>Cursive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9:00 - 9:15</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Snack </a:t>
                      </a:r>
                      <a:br>
                        <a:rPr lang="en-US" sz="1200" dirty="0">
                          <a:effectLst/>
                          <a:latin typeface="Pond Free Me" pitchFamily="2" charset="0"/>
                        </a:rPr>
                      </a:br>
                      <a:r>
                        <a:rPr lang="en-US" sz="1200" dirty="0">
                          <a:effectLst/>
                          <a:latin typeface="Pond Free Me" pitchFamily="2" charset="0"/>
                        </a:rPr>
                        <a:t>Cursive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9:10 - 9:20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Snack</a:t>
                      </a:r>
                      <a:br>
                        <a:rPr lang="en-US" sz="1200" dirty="0">
                          <a:effectLst/>
                          <a:latin typeface="Pond Free Me" pitchFamily="2" charset="0"/>
                        </a:rPr>
                      </a:br>
                      <a:r>
                        <a:rPr lang="en-US" sz="1200" dirty="0">
                          <a:effectLst/>
                          <a:latin typeface="Pond Free Me" pitchFamily="2" charset="0"/>
                        </a:rPr>
                        <a:t>Cursive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a:effectLst/>
                          <a:latin typeface="Pond Free Me" pitchFamily="2" charset="0"/>
                        </a:rPr>
                        <a:t>9:45 - 10:00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Snack</a:t>
                      </a:r>
                      <a:br>
                        <a:rPr lang="en-US" sz="1200">
                          <a:effectLst/>
                          <a:latin typeface="Pond Free Me" pitchFamily="2" charset="0"/>
                        </a:rPr>
                      </a:br>
                      <a:r>
                        <a:rPr lang="en-US" sz="1200">
                          <a:effectLst/>
                          <a:latin typeface="Pond Free Me" pitchFamily="2" charset="0"/>
                        </a:rPr>
                        <a:t> Cursive</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434818075"/>
                  </a:ext>
                </a:extLst>
              </a:tr>
              <a:tr h="575569">
                <a:tc>
                  <a:txBody>
                    <a:bodyPr/>
                    <a:lstStyle/>
                    <a:p>
                      <a:pPr marL="0" marR="0" indent="-1270" algn="ctr">
                        <a:spcBef>
                          <a:spcPts val="0"/>
                        </a:spcBef>
                        <a:spcAft>
                          <a:spcPts val="0"/>
                        </a:spcAft>
                      </a:pPr>
                      <a:r>
                        <a:rPr lang="en-US" sz="1200" b="1">
                          <a:effectLst/>
                          <a:latin typeface="Pond Free Me" pitchFamily="2" charset="0"/>
                        </a:rPr>
                        <a:t>9:20 -</a:t>
                      </a:r>
                      <a:br>
                        <a:rPr lang="en-US" sz="1200" b="1">
                          <a:effectLst/>
                          <a:latin typeface="Pond Free Me" pitchFamily="2" charset="0"/>
                        </a:rPr>
                      </a:br>
                      <a:r>
                        <a:rPr lang="en-US" sz="1200" b="1">
                          <a:effectLst/>
                          <a:latin typeface="Pond Free Me" pitchFamily="2" charset="0"/>
                        </a:rPr>
                        <a:t>10:20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Art</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9:15 - 10:15</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Music</a:t>
                      </a:r>
                      <a:br>
                        <a:rPr lang="en-US" sz="1200" dirty="0">
                          <a:effectLst/>
                          <a:latin typeface="Pond Free Me" pitchFamily="2" charset="0"/>
                        </a:rPr>
                      </a:br>
                      <a:r>
                        <a:rPr lang="en-US" sz="1200" dirty="0" err="1">
                          <a:effectLst/>
                          <a:latin typeface="Pond Free Me" pitchFamily="2" charset="0"/>
                        </a:rPr>
                        <a:t>Phy</a:t>
                      </a:r>
                      <a:r>
                        <a:rPr lang="en-US" sz="1200" dirty="0">
                          <a:effectLst/>
                          <a:latin typeface="Pond Free Me" pitchFamily="2" charset="0"/>
                        </a:rPr>
                        <a:t> Ed</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a:effectLst/>
                          <a:latin typeface="Pond Free Me" pitchFamily="2" charset="0"/>
                        </a:rPr>
                        <a:t>9:15 - 10:15</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Library/Walking</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9:20 - 10:20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Music</a:t>
                      </a:r>
                      <a:br>
                        <a:rPr lang="en-US" sz="1200">
                          <a:effectLst/>
                          <a:latin typeface="Pond Free Me" pitchFamily="2" charset="0"/>
                        </a:rPr>
                      </a:br>
                      <a:r>
                        <a:rPr lang="en-US" sz="1200">
                          <a:effectLst/>
                          <a:latin typeface="Pond Free Me" pitchFamily="2" charset="0"/>
                        </a:rPr>
                        <a:t>Phy Ed</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10:00 - 10:20 </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Bathroom Break</a:t>
                      </a:r>
                      <a:br>
                        <a:rPr lang="en-US" sz="1200" dirty="0">
                          <a:effectLst/>
                          <a:latin typeface="Pond Free Me" pitchFamily="2" charset="0"/>
                        </a:rPr>
                      </a:br>
                      <a:r>
                        <a:rPr lang="en-US" sz="1200" dirty="0">
                          <a:effectLst/>
                          <a:latin typeface="Pond Free Me" pitchFamily="2" charset="0"/>
                        </a:rPr>
                        <a:t>Recess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214889117"/>
                  </a:ext>
                </a:extLst>
              </a:tr>
              <a:tr h="575569">
                <a:tc>
                  <a:txBody>
                    <a:bodyPr/>
                    <a:lstStyle/>
                    <a:p>
                      <a:pPr marL="0" marR="0" indent="-1270" algn="ctr">
                        <a:spcBef>
                          <a:spcPts val="0"/>
                        </a:spcBef>
                        <a:spcAft>
                          <a:spcPts val="0"/>
                        </a:spcAft>
                      </a:pPr>
                      <a:r>
                        <a:rPr lang="en-US" sz="1200" b="1">
                          <a:effectLst/>
                          <a:latin typeface="Pond Free Me" pitchFamily="2" charset="0"/>
                        </a:rPr>
                        <a:t>10:20 - 11:20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CAFE</a:t>
                      </a:r>
                      <a:br>
                        <a:rPr lang="en-US" sz="1200">
                          <a:effectLst/>
                          <a:latin typeface="Pond Free Me" pitchFamily="2" charset="0"/>
                        </a:rPr>
                      </a:br>
                      <a:r>
                        <a:rPr lang="en-US" sz="1200">
                          <a:effectLst/>
                          <a:latin typeface="Pond Free Me" pitchFamily="2" charset="0"/>
                        </a:rPr>
                        <a:t>Daily 5 Centers</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10:15 - 11:20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CAFE</a:t>
                      </a:r>
                      <a:br>
                        <a:rPr lang="en-US" sz="1200" dirty="0">
                          <a:effectLst/>
                          <a:latin typeface="Pond Free Me" pitchFamily="2" charset="0"/>
                        </a:rPr>
                      </a:br>
                      <a:r>
                        <a:rPr lang="en-US" sz="1200" dirty="0">
                          <a:effectLst/>
                          <a:latin typeface="Pond Free Me" pitchFamily="2" charset="0"/>
                        </a:rPr>
                        <a:t>Daily 5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10:15 - 11:20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CAFE</a:t>
                      </a:r>
                      <a:br>
                        <a:rPr lang="en-US" sz="1200" dirty="0">
                          <a:effectLst/>
                          <a:latin typeface="Pond Free Me" pitchFamily="2" charset="0"/>
                        </a:rPr>
                      </a:br>
                      <a:r>
                        <a:rPr lang="en-US" sz="1200" dirty="0">
                          <a:effectLst/>
                          <a:latin typeface="Pond Free Me" pitchFamily="2" charset="0"/>
                        </a:rPr>
                        <a:t>Daily 5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10:20 - 11:20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CAFE</a:t>
                      </a:r>
                      <a:br>
                        <a:rPr lang="en-US" sz="1200" dirty="0">
                          <a:effectLst/>
                          <a:latin typeface="Pond Free Me" pitchFamily="2" charset="0"/>
                        </a:rPr>
                      </a:br>
                      <a:r>
                        <a:rPr lang="en-US" sz="1200" dirty="0">
                          <a:effectLst/>
                          <a:latin typeface="Pond Free Me" pitchFamily="2" charset="0"/>
                        </a:rPr>
                        <a:t>Daily 5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a:effectLst/>
                          <a:latin typeface="Pond Free Me" pitchFamily="2" charset="0"/>
                        </a:rPr>
                        <a:t>10:20 - 11:20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CAFE</a:t>
                      </a:r>
                      <a:br>
                        <a:rPr lang="en-US" sz="1200" dirty="0">
                          <a:effectLst/>
                          <a:latin typeface="Pond Free Me" pitchFamily="2" charset="0"/>
                        </a:rPr>
                      </a:br>
                      <a:r>
                        <a:rPr lang="en-US" sz="1200" dirty="0">
                          <a:effectLst/>
                          <a:latin typeface="Pond Free Me" pitchFamily="2" charset="0"/>
                        </a:rPr>
                        <a:t>Daily 5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802406662"/>
                  </a:ext>
                </a:extLst>
              </a:tr>
              <a:tr h="575569">
                <a:tc>
                  <a:txBody>
                    <a:bodyPr/>
                    <a:lstStyle/>
                    <a:p>
                      <a:pPr marL="0" marR="0" indent="-1270" algn="ctr">
                        <a:spcBef>
                          <a:spcPts val="0"/>
                        </a:spcBef>
                        <a:spcAft>
                          <a:spcPts val="0"/>
                        </a:spcAft>
                      </a:pPr>
                      <a:r>
                        <a:rPr lang="en-US" sz="1200" b="1">
                          <a:effectLst/>
                          <a:latin typeface="Pond Free Me" pitchFamily="2" charset="0"/>
                        </a:rPr>
                        <a:t>11:20 - 12:00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Lunch/Recess</a:t>
                      </a:r>
                      <a:br>
                        <a:rPr lang="en-US" sz="1200">
                          <a:effectLst/>
                          <a:latin typeface="Pond Free Me" pitchFamily="2" charset="0"/>
                        </a:rPr>
                      </a:br>
                      <a:r>
                        <a:rPr lang="en-US" sz="1200">
                          <a:effectLst/>
                          <a:latin typeface="Pond Free Me" pitchFamily="2" charset="0"/>
                        </a:rPr>
                        <a:t>Bathroom Break</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11:20 - 12:00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Lunch/Recess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a:effectLst/>
                          <a:latin typeface="Pond Free Me" pitchFamily="2" charset="0"/>
                        </a:rPr>
                        <a:t>11:20 - 12:00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Lunch/Recess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11:20 - 12:00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Lunch/Recess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11:20 - 12:00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Lunch/Recess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391846039"/>
                  </a:ext>
                </a:extLst>
              </a:tr>
              <a:tr h="575569">
                <a:tc>
                  <a:txBody>
                    <a:bodyPr/>
                    <a:lstStyle/>
                    <a:p>
                      <a:pPr marL="0" marR="0" indent="-1270" algn="ctr">
                        <a:spcBef>
                          <a:spcPts val="0"/>
                        </a:spcBef>
                        <a:spcAft>
                          <a:spcPts val="0"/>
                        </a:spcAft>
                      </a:pPr>
                      <a:r>
                        <a:rPr lang="en-US" sz="1200" b="1">
                          <a:effectLst/>
                          <a:latin typeface="Pond Free Me" pitchFamily="2" charset="0"/>
                        </a:rPr>
                        <a:t>12:00 - 12:30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Intervention</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12:00 - 1:15</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Math</a:t>
                      </a:r>
                      <a:br>
                        <a:rPr lang="en-US" sz="1200">
                          <a:effectLst/>
                          <a:latin typeface="Pond Free Me" pitchFamily="2" charset="0"/>
                        </a:rPr>
                      </a:br>
                      <a:r>
                        <a:rPr lang="en-US" sz="1200">
                          <a:effectLst/>
                          <a:latin typeface="Pond Free Me" pitchFamily="2" charset="0"/>
                        </a:rPr>
                        <a:t>Daily 3 Centers</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12:00 - 1:15</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Math</a:t>
                      </a:r>
                      <a:br>
                        <a:rPr lang="en-US" sz="1200">
                          <a:effectLst/>
                          <a:latin typeface="Pond Free Me" pitchFamily="2" charset="0"/>
                        </a:rPr>
                      </a:br>
                      <a:r>
                        <a:rPr lang="en-US" sz="1200">
                          <a:effectLst/>
                          <a:latin typeface="Pond Free Me" pitchFamily="2" charset="0"/>
                        </a:rPr>
                        <a:t>Daily 3 Centers</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12:00 - 1:15</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Math</a:t>
                      </a:r>
                      <a:br>
                        <a:rPr lang="en-US" sz="1200" dirty="0">
                          <a:effectLst/>
                          <a:latin typeface="Pond Free Me" pitchFamily="2" charset="0"/>
                        </a:rPr>
                      </a:br>
                      <a:r>
                        <a:rPr lang="en-US" sz="1200" dirty="0">
                          <a:effectLst/>
                          <a:latin typeface="Pond Free Me" pitchFamily="2" charset="0"/>
                        </a:rPr>
                        <a:t>Daily 3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12:00 - 1:15</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Math</a:t>
                      </a:r>
                      <a:br>
                        <a:rPr lang="en-US" sz="1200">
                          <a:effectLst/>
                          <a:latin typeface="Pond Free Me" pitchFamily="2" charset="0"/>
                        </a:rPr>
                      </a:br>
                      <a:r>
                        <a:rPr lang="en-US" sz="1200">
                          <a:effectLst/>
                          <a:latin typeface="Pond Free Me" pitchFamily="2" charset="0"/>
                        </a:rPr>
                        <a:t>Daily 3 Centers</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1456347476"/>
                  </a:ext>
                </a:extLst>
              </a:tr>
              <a:tr h="416567">
                <a:tc>
                  <a:txBody>
                    <a:bodyPr/>
                    <a:lstStyle/>
                    <a:p>
                      <a:pPr marL="0" marR="0" indent="-1270" algn="ctr">
                        <a:spcBef>
                          <a:spcPts val="0"/>
                        </a:spcBef>
                        <a:spcAft>
                          <a:spcPts val="0"/>
                        </a:spcAft>
                      </a:pPr>
                      <a:r>
                        <a:rPr lang="en-US" sz="1200" b="1">
                          <a:effectLst/>
                          <a:latin typeface="Pond Free Me" pitchFamily="2" charset="0"/>
                        </a:rPr>
                        <a:t>12:30 - 1:40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Bathroom Break</a:t>
                      </a:r>
                      <a:br>
                        <a:rPr lang="en-US" sz="1200">
                          <a:effectLst/>
                          <a:latin typeface="Pond Free Me" pitchFamily="2" charset="0"/>
                        </a:rPr>
                      </a:br>
                      <a:r>
                        <a:rPr lang="en-US" sz="1200">
                          <a:effectLst/>
                          <a:latin typeface="Pond Free Me" pitchFamily="2" charset="0"/>
                        </a:rPr>
                        <a:t>Computers</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1:15 - 1:40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Recess</a:t>
                      </a:r>
                      <a:br>
                        <a:rPr lang="en-US" sz="1200">
                          <a:effectLst/>
                          <a:latin typeface="Pond Free Me" pitchFamily="2" charset="0"/>
                        </a:rPr>
                      </a:br>
                      <a:r>
                        <a:rPr lang="en-US" sz="1200">
                          <a:effectLst/>
                          <a:latin typeface="Pond Free Me" pitchFamily="2" charset="0"/>
                        </a:rPr>
                        <a:t>Bathroom Break</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1:15 - 1:40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a:effectLst/>
                          <a:latin typeface="Pond Free Me" pitchFamily="2" charset="0"/>
                        </a:rPr>
                        <a:t>1:15 - 1:30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1:15 - 1:30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Recess</a:t>
                      </a:r>
                      <a:br>
                        <a:rPr lang="en-US" sz="1200" dirty="0">
                          <a:effectLst/>
                          <a:latin typeface="Pond Free Me" pitchFamily="2" charset="0"/>
                        </a:rPr>
                      </a:br>
                      <a:r>
                        <a:rPr lang="en-US" sz="1200" dirty="0">
                          <a:effectLst/>
                          <a:latin typeface="Pond Free Me" pitchFamily="2" charset="0"/>
                        </a:rPr>
                        <a:t>Bathroom Break</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3414308094"/>
                  </a:ext>
                </a:extLst>
              </a:tr>
              <a:tr h="502754">
                <a:tc>
                  <a:txBody>
                    <a:bodyPr/>
                    <a:lstStyle/>
                    <a:p>
                      <a:pPr marL="0" marR="0" indent="-1270" algn="ctr">
                        <a:spcBef>
                          <a:spcPts val="0"/>
                        </a:spcBef>
                        <a:spcAft>
                          <a:spcPts val="0"/>
                        </a:spcAft>
                      </a:pPr>
                      <a:r>
                        <a:rPr lang="en-US" sz="1200" b="1">
                          <a:effectLst/>
                          <a:latin typeface="Pond Free Me" pitchFamily="2" charset="0"/>
                        </a:rPr>
                        <a:t>1:40 -  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Recess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1:40 - 2:30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Social Studies</a:t>
                      </a:r>
                      <a:br>
                        <a:rPr lang="en-US" sz="1200">
                          <a:effectLst/>
                          <a:latin typeface="Pond Free Me" pitchFamily="2" charset="0"/>
                        </a:rPr>
                      </a:br>
                      <a:r>
                        <a:rPr lang="en-US" sz="1200">
                          <a:effectLst/>
                          <a:latin typeface="Pond Free Me" pitchFamily="2" charset="0"/>
                        </a:rPr>
                        <a:t>Science</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1:40 - 2:30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Social Studies</a:t>
                      </a:r>
                      <a:br>
                        <a:rPr lang="en-US" sz="1200" dirty="0">
                          <a:effectLst/>
                          <a:latin typeface="Pond Free Me" pitchFamily="2" charset="0"/>
                        </a:rPr>
                      </a:br>
                      <a:r>
                        <a:rPr lang="en-US" sz="1200" dirty="0" smtClean="0">
                          <a:effectLst/>
                          <a:latin typeface="Pond Free Me" pitchFamily="2" charset="0"/>
                        </a:rPr>
                        <a:t>Science</a:t>
                      </a:r>
                      <a:br>
                        <a:rPr lang="en-US" sz="1200" dirty="0" smtClean="0">
                          <a:effectLst/>
                          <a:latin typeface="Pond Free Me" pitchFamily="2" charset="0"/>
                        </a:rPr>
                      </a:br>
                      <a:r>
                        <a:rPr lang="en-US" sz="1200" b="1" dirty="0" smtClean="0">
                          <a:effectLst/>
                          <a:latin typeface="Pond Free Me" pitchFamily="2" charset="0"/>
                        </a:rPr>
                        <a:t>Andy -</a:t>
                      </a:r>
                      <a:r>
                        <a:rPr lang="en-US" sz="1200" b="1" baseline="0" dirty="0" smtClean="0">
                          <a:effectLst/>
                          <a:latin typeface="Pond Free Me" pitchFamily="2" charset="0"/>
                        </a:rPr>
                        <a:t> </a:t>
                      </a:r>
                      <a:r>
                        <a:rPr lang="en-US" sz="1200" b="1" dirty="0" smtClean="0">
                          <a:effectLst/>
                          <a:latin typeface="Pond Free Me" pitchFamily="2" charset="0"/>
                        </a:rPr>
                        <a:t>1:45-2:15</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1:30 - 2:00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Intervention</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1:30 -</a:t>
                      </a:r>
                      <a:br>
                        <a:rPr lang="en-US" sz="1200" b="1">
                          <a:effectLst/>
                          <a:latin typeface="Pond Free Me" pitchFamily="2" charset="0"/>
                        </a:rPr>
                      </a:br>
                      <a:r>
                        <a:rPr lang="en-US" sz="1200" b="1">
                          <a:effectLst/>
                          <a:latin typeface="Pond Free Me" pitchFamily="2" charset="0"/>
                        </a:rPr>
                        <a:t>2:00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Intervention</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451781823"/>
                  </a:ext>
                </a:extLst>
              </a:tr>
              <a:tr h="502754">
                <a:tc>
                  <a:txBody>
                    <a:bodyPr/>
                    <a:lstStyle/>
                    <a:p>
                      <a:pPr marL="0" marR="0" indent="-1270" algn="ctr">
                        <a:spcBef>
                          <a:spcPts val="0"/>
                        </a:spcBef>
                        <a:spcAft>
                          <a:spcPts val="0"/>
                        </a:spcAft>
                      </a:pPr>
                      <a:r>
                        <a:rPr lang="en-US" sz="1200" b="1">
                          <a:effectLst/>
                          <a:latin typeface="Pond Free Me" pitchFamily="2" charset="0"/>
                        </a:rPr>
                        <a:t>2:00 - 2:45 </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Math</a:t>
                      </a:r>
                      <a:br>
                        <a:rPr lang="en-US" sz="1200" dirty="0">
                          <a:effectLst/>
                          <a:latin typeface="Pond Free Me" pitchFamily="2" charset="0"/>
                        </a:rPr>
                      </a:br>
                      <a:r>
                        <a:rPr lang="en-US" sz="1200" dirty="0">
                          <a:effectLst/>
                          <a:latin typeface="Pond Free Me" pitchFamily="2" charset="0"/>
                        </a:rPr>
                        <a:t>Daily 3 Centers</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a:effectLst/>
                          <a:latin typeface="Pond Free Me" pitchFamily="2" charset="0"/>
                        </a:rPr>
                        <a:t>2:30 - 2:50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a:effectLst/>
                          <a:latin typeface="Pond Free Me" pitchFamily="2" charset="0"/>
                        </a:rPr>
                        <a:t>Spelling</a:t>
                      </a:r>
                      <a:br>
                        <a:rPr lang="en-US" sz="1200">
                          <a:effectLst/>
                          <a:latin typeface="Pond Free Me" pitchFamily="2" charset="0"/>
                        </a:rPr>
                      </a:br>
                      <a:r>
                        <a:rPr lang="en-US" sz="1200">
                          <a:effectLst/>
                          <a:latin typeface="Pond Free Me" pitchFamily="2" charset="0"/>
                        </a:rPr>
                        <a:t>Work Time</a:t>
                      </a:r>
                      <a:endParaRPr lang="en-US" sz="120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2:30 - 2:50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Spelling </a:t>
                      </a:r>
                      <a:br>
                        <a:rPr lang="en-US" sz="1200" dirty="0">
                          <a:effectLst/>
                          <a:latin typeface="Pond Free Me" pitchFamily="2" charset="0"/>
                        </a:rPr>
                      </a:br>
                      <a:r>
                        <a:rPr lang="en-US" sz="1200" dirty="0">
                          <a:effectLst/>
                          <a:latin typeface="Pond Free Me" pitchFamily="2" charset="0"/>
                        </a:rPr>
                        <a:t>Work Time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2:00 - 2:30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Social Studies</a:t>
                      </a:r>
                      <a:br>
                        <a:rPr lang="en-US" sz="1200" dirty="0">
                          <a:effectLst/>
                          <a:latin typeface="Pond Free Me" pitchFamily="2" charset="0"/>
                        </a:rPr>
                      </a:br>
                      <a:r>
                        <a:rPr lang="en-US" sz="1200" dirty="0">
                          <a:effectLst/>
                          <a:latin typeface="Pond Free Me" pitchFamily="2" charset="0"/>
                        </a:rPr>
                        <a:t>Science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a:effectLst/>
                          <a:latin typeface="Pond Free Me" pitchFamily="2" charset="0"/>
                        </a:rPr>
                        <a:t>2:00 - 2:30</a:t>
                      </a:r>
                      <a:endParaRPr lang="en-US" sz="1200" b="1">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Science</a:t>
                      </a:r>
                      <a:br>
                        <a:rPr lang="en-US" sz="1200" dirty="0">
                          <a:effectLst/>
                          <a:latin typeface="Pond Free Me" pitchFamily="2" charset="0"/>
                        </a:rPr>
                      </a:br>
                      <a:r>
                        <a:rPr lang="en-US" sz="1200" dirty="0">
                          <a:effectLst/>
                          <a:latin typeface="Pond Free Me" pitchFamily="2" charset="0"/>
                        </a:rPr>
                        <a:t>Social </a:t>
                      </a:r>
                      <a:r>
                        <a:rPr lang="en-US" sz="1200" dirty="0" smtClean="0">
                          <a:effectLst/>
                          <a:latin typeface="Pond Free Me" pitchFamily="2" charset="0"/>
                        </a:rPr>
                        <a:t>Studies</a:t>
                      </a:r>
                      <a:br>
                        <a:rPr lang="en-US" sz="1200" dirty="0" smtClean="0">
                          <a:effectLst/>
                          <a:latin typeface="Pond Free Me" pitchFamily="2" charset="0"/>
                        </a:rPr>
                      </a:br>
                      <a:r>
                        <a:rPr lang="en-US" sz="1200" b="1" dirty="0" smtClean="0">
                          <a:effectLst/>
                          <a:latin typeface="Pond Free Me" pitchFamily="2" charset="0"/>
                        </a:rPr>
                        <a:t>Jim</a:t>
                      </a:r>
                      <a:r>
                        <a:rPr lang="en-US" sz="1200" b="1" baseline="0" dirty="0" smtClean="0">
                          <a:effectLst/>
                          <a:latin typeface="Pond Free Me" pitchFamily="2" charset="0"/>
                        </a:rPr>
                        <a:t> – Guidance (</a:t>
                      </a:r>
                      <a:r>
                        <a:rPr lang="en-US" sz="1200" b="1" baseline="0" dirty="0" err="1" smtClean="0">
                          <a:effectLst/>
                          <a:latin typeface="Pond Free Me" pitchFamily="2" charset="0"/>
                        </a:rPr>
                        <a:t>EoW</a:t>
                      </a:r>
                      <a:r>
                        <a:rPr lang="en-US" sz="1200" b="1" baseline="0" dirty="0" smtClean="0">
                          <a:effectLst/>
                          <a:latin typeface="Pond Free Me" pitchFamily="2" charset="0"/>
                        </a:rPr>
                        <a:t>)</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360713861"/>
                  </a:ext>
                </a:extLst>
              </a:tr>
              <a:tr h="430932">
                <a:tc>
                  <a:txBody>
                    <a:bodyPr/>
                    <a:lstStyle/>
                    <a:p>
                      <a:pPr marL="0" marR="0" indent="-1270" algn="ctr">
                        <a:spcBef>
                          <a:spcPts val="0"/>
                        </a:spcBef>
                        <a:spcAft>
                          <a:spcPts val="0"/>
                        </a:spcAft>
                      </a:pPr>
                      <a:r>
                        <a:rPr lang="en-US" sz="1200" b="1" dirty="0">
                          <a:effectLst/>
                          <a:latin typeface="Pond Free Me" pitchFamily="2" charset="0"/>
                        </a:rPr>
                        <a:t>2:45 - 3:00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Dismissal</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b="1" dirty="0">
                          <a:effectLst/>
                          <a:latin typeface="Pond Free Me" pitchFamily="2" charset="0"/>
                        </a:rPr>
                        <a:t>2:50 - 3:00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Dismissal</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b="1" dirty="0">
                          <a:effectLst/>
                          <a:latin typeface="Pond Free Me" pitchFamily="2" charset="0"/>
                        </a:rPr>
                        <a:t>2:50 - 3:00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Dismissal</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2:30 - 2:50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Spelling</a:t>
                      </a:r>
                      <a:br>
                        <a:rPr lang="en-US" sz="1200" dirty="0">
                          <a:effectLst/>
                          <a:latin typeface="Pond Free Me" pitchFamily="2" charset="0"/>
                        </a:rPr>
                      </a:br>
                      <a:r>
                        <a:rPr lang="en-US" sz="1200" dirty="0">
                          <a:effectLst/>
                          <a:latin typeface="Pond Free Me" pitchFamily="2" charset="0"/>
                        </a:rPr>
                        <a:t>Work Time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a:effectLst/>
                          <a:latin typeface="Pond Free Me" pitchFamily="2" charset="0"/>
                        </a:rPr>
                        <a:t>2:30 - 2:50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Spelling</a:t>
                      </a:r>
                      <a:br>
                        <a:rPr lang="en-US" sz="1200" dirty="0">
                          <a:effectLst/>
                          <a:latin typeface="Pond Free Me" pitchFamily="2" charset="0"/>
                        </a:rPr>
                      </a:br>
                      <a:r>
                        <a:rPr lang="en-US" sz="1200" dirty="0">
                          <a:effectLst/>
                          <a:latin typeface="Pond Free Me" pitchFamily="2" charset="0"/>
                        </a:rPr>
                        <a:t>Work Time</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3337291557"/>
                  </a:ext>
                </a:extLst>
              </a:tr>
              <a:tr h="430932">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 </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1270" algn="ctr">
                        <a:spcBef>
                          <a:spcPts val="0"/>
                        </a:spcBef>
                        <a:spcAft>
                          <a:spcPts val="0"/>
                        </a:spcAft>
                      </a:pPr>
                      <a:r>
                        <a:rPr lang="en-US" sz="1200" b="1" dirty="0">
                          <a:effectLst/>
                          <a:latin typeface="Pond Free Me" pitchFamily="2" charset="0"/>
                        </a:rPr>
                        <a:t>2:50 - 3:00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Dismissal</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1270" algn="ctr">
                        <a:spcBef>
                          <a:spcPts val="0"/>
                        </a:spcBef>
                        <a:spcAft>
                          <a:spcPts val="0"/>
                        </a:spcAft>
                      </a:pPr>
                      <a:r>
                        <a:rPr lang="en-US" sz="1200" b="1" dirty="0">
                          <a:effectLst/>
                          <a:latin typeface="Pond Free Me" pitchFamily="2" charset="0"/>
                        </a:rPr>
                        <a:t>2:50 - 3:00</a:t>
                      </a:r>
                      <a:endParaRPr lang="en-US" sz="1200" b="1"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270" algn="ctr">
                        <a:spcBef>
                          <a:spcPts val="0"/>
                        </a:spcBef>
                        <a:spcAft>
                          <a:spcPts val="0"/>
                        </a:spcAft>
                      </a:pPr>
                      <a:r>
                        <a:rPr lang="en-US" sz="1200" dirty="0">
                          <a:effectLst/>
                          <a:latin typeface="Pond Free Me" pitchFamily="2" charset="0"/>
                        </a:rPr>
                        <a:t>Dismissal</a:t>
                      </a:r>
                      <a:endParaRPr lang="en-US" sz="1200" dirty="0">
                        <a:effectLst/>
                        <a:latin typeface="Pond Free Me" pitchFamily="2" charset="0"/>
                        <a:ea typeface="Times New Roman" panose="02020603050405020304" pitchFamily="18" charset="0"/>
                      </a:endParaRPr>
                    </a:p>
                  </a:txBody>
                  <a:tcPr marL="61616" marR="61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AE8"/>
                    </a:solidFill>
                  </a:tcPr>
                </a:tc>
                <a:extLst>
                  <a:ext uri="{0D108BD9-81ED-4DB2-BD59-A6C34878D82A}">
                    <a16:rowId xmlns:a16="http://schemas.microsoft.com/office/drawing/2014/main" val="2678555271"/>
                  </a:ext>
                </a:extLst>
              </a:tr>
            </a:tbl>
          </a:graphicData>
        </a:graphic>
      </p:graphicFrame>
      <p:sp>
        <p:nvSpPr>
          <p:cNvPr id="4" name="Rectangle 1"/>
          <p:cNvSpPr>
            <a:spLocks noChangeArrowheads="1"/>
          </p:cNvSpPr>
          <p:nvPr/>
        </p:nvSpPr>
        <p:spPr bwMode="auto">
          <a:xfrm>
            <a:off x="235527" y="2249721"/>
            <a:ext cx="11165584" cy="5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5304275" y="104000"/>
            <a:ext cx="4462800" cy="8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TTGJuiceBox" panose="02000603000000000000" pitchFamily="2" charset="0"/>
                <a:ea typeface="TTGJuiceBox" panose="02000603000000000000" pitchFamily="2" charset="0"/>
                <a:cs typeface="Acme"/>
                <a:sym typeface="Acme"/>
              </a:rPr>
              <a:t>Expectations</a:t>
            </a:r>
            <a:endParaRPr sz="3600" b="1" dirty="0">
              <a:latin typeface="TTGJuiceBox" panose="02000603000000000000" pitchFamily="2" charset="0"/>
              <a:ea typeface="TTGJuiceBox" panose="02000603000000000000" pitchFamily="2" charset="0"/>
              <a:cs typeface="Acme"/>
              <a:sym typeface="Acme"/>
            </a:endParaRPr>
          </a:p>
        </p:txBody>
      </p:sp>
      <p:sp>
        <p:nvSpPr>
          <p:cNvPr id="117" name="Google Shape;117;p18"/>
          <p:cNvSpPr txBox="1"/>
          <p:nvPr/>
        </p:nvSpPr>
        <p:spPr>
          <a:xfrm>
            <a:off x="5029177" y="636656"/>
            <a:ext cx="4586700" cy="5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Pond Free Me" pitchFamily="2" charset="0"/>
                <a:ea typeface="Acme"/>
                <a:cs typeface="Acme"/>
                <a:sym typeface="Acme"/>
              </a:rPr>
              <a:t>Spread kindness – Show empathy</a:t>
            </a:r>
            <a:endParaRPr sz="2400" dirty="0">
              <a:latin typeface="Pond Free Me" pitchFamily="2" charset="0"/>
              <a:ea typeface="Acme"/>
              <a:cs typeface="Acme"/>
              <a:sym typeface="Acme"/>
            </a:endParaRPr>
          </a:p>
        </p:txBody>
      </p:sp>
      <p:sp>
        <p:nvSpPr>
          <p:cNvPr id="120" name="Google Shape;120;p18"/>
          <p:cNvSpPr txBox="1"/>
          <p:nvPr/>
        </p:nvSpPr>
        <p:spPr>
          <a:xfrm>
            <a:off x="5387428" y="1448847"/>
            <a:ext cx="1698094" cy="1116962"/>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000" dirty="0">
              <a:latin typeface="Boogaloo"/>
              <a:ea typeface="Boogaloo"/>
              <a:cs typeface="Boogaloo"/>
              <a:sym typeface="Boogaloo"/>
            </a:endParaRPr>
          </a:p>
          <a:p>
            <a:pPr marL="0" lvl="0" indent="0" algn="ctr" rtl="0">
              <a:spcBef>
                <a:spcPts val="0"/>
              </a:spcBef>
              <a:spcAft>
                <a:spcPts val="0"/>
              </a:spcAft>
              <a:buNone/>
            </a:pPr>
            <a:r>
              <a:rPr lang="en-US" sz="2900" b="1" dirty="0" smtClean="0">
                <a:latin typeface="CreativeFonts1" panose="02000603000000000000" pitchFamily="2" charset="0"/>
                <a:ea typeface="CreativeFonts1" panose="02000603000000000000" pitchFamily="2" charset="0"/>
                <a:cs typeface="Boogaloo"/>
                <a:sym typeface="Boogaloo"/>
              </a:rPr>
              <a:t>Be Organized</a:t>
            </a:r>
            <a:endParaRPr sz="2900" b="1" dirty="0">
              <a:latin typeface="CreativeFonts1" panose="02000603000000000000" pitchFamily="2" charset="0"/>
              <a:ea typeface="CreativeFonts1" panose="02000603000000000000" pitchFamily="2" charset="0"/>
              <a:cs typeface="Boogaloo"/>
              <a:sym typeface="Boogaloo"/>
            </a:endParaRPr>
          </a:p>
        </p:txBody>
      </p:sp>
      <p:sp>
        <p:nvSpPr>
          <p:cNvPr id="121" name="Google Shape;121;p18"/>
          <p:cNvSpPr txBox="1"/>
          <p:nvPr/>
        </p:nvSpPr>
        <p:spPr>
          <a:xfrm rot="20817763">
            <a:off x="7243469" y="1544005"/>
            <a:ext cx="2356499" cy="63956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latin typeface="TTGCheerios" panose="02000603000000000000" pitchFamily="2" charset="0"/>
                <a:ea typeface="TTGCheerios" panose="02000603000000000000" pitchFamily="2" charset="0"/>
                <a:cs typeface="Boogaloo"/>
                <a:sym typeface="Boogaloo"/>
              </a:rPr>
              <a:t>Be a </a:t>
            </a:r>
            <a:br>
              <a:rPr lang="en-US" sz="4000" b="1" dirty="0" smtClean="0">
                <a:latin typeface="TTGCheerios" panose="02000603000000000000" pitchFamily="2" charset="0"/>
                <a:ea typeface="TTGCheerios" panose="02000603000000000000" pitchFamily="2" charset="0"/>
                <a:cs typeface="Boogaloo"/>
                <a:sym typeface="Boogaloo"/>
              </a:rPr>
            </a:br>
            <a:r>
              <a:rPr lang="en-US" sz="4000" b="1" dirty="0" smtClean="0">
                <a:latin typeface="TTGCheerios" panose="02000603000000000000" pitchFamily="2" charset="0"/>
                <a:ea typeface="TTGCheerios" panose="02000603000000000000" pitchFamily="2" charset="0"/>
                <a:cs typeface="Boogaloo"/>
                <a:sym typeface="Boogaloo"/>
              </a:rPr>
              <a:t>friend</a:t>
            </a:r>
            <a:endParaRPr sz="4000" b="1" dirty="0">
              <a:latin typeface="TTGCheerios" panose="02000603000000000000" pitchFamily="2" charset="0"/>
              <a:ea typeface="TTGCheerios" panose="02000603000000000000" pitchFamily="2" charset="0"/>
              <a:cs typeface="Boogaloo"/>
              <a:sym typeface="Boogaloo"/>
            </a:endParaRPr>
          </a:p>
        </p:txBody>
      </p:sp>
      <p:sp>
        <p:nvSpPr>
          <p:cNvPr id="126" name="Google Shape;126;p18"/>
          <p:cNvSpPr txBox="1"/>
          <p:nvPr/>
        </p:nvSpPr>
        <p:spPr>
          <a:xfrm>
            <a:off x="375600" y="202970"/>
            <a:ext cx="4653600" cy="6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TTGJuiceBox" panose="02000603000000000000" pitchFamily="2" charset="0"/>
                <a:ea typeface="TTGJuiceBox" panose="02000603000000000000" pitchFamily="2" charset="0"/>
                <a:cs typeface="Acme"/>
                <a:sym typeface="Acme"/>
              </a:rPr>
              <a:t>Odds and Ends</a:t>
            </a:r>
            <a:endParaRPr sz="3200" b="1" dirty="0">
              <a:latin typeface="TTGJuiceBox" panose="02000603000000000000" pitchFamily="2" charset="0"/>
              <a:ea typeface="TTGJuiceBox" panose="02000603000000000000" pitchFamily="2" charset="0"/>
              <a:cs typeface="Acme"/>
              <a:sym typeface="Acme"/>
            </a:endParaRPr>
          </a:p>
        </p:txBody>
      </p:sp>
      <p:sp>
        <p:nvSpPr>
          <p:cNvPr id="13" name="Google Shape;67;p15"/>
          <p:cNvSpPr txBox="1"/>
          <p:nvPr/>
        </p:nvSpPr>
        <p:spPr>
          <a:xfrm>
            <a:off x="375600" y="756880"/>
            <a:ext cx="2501700" cy="6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Pond Free Me" pitchFamily="2" charset="0"/>
                <a:ea typeface="Boogaloo"/>
                <a:cs typeface="Boogaloo"/>
                <a:sym typeface="Boogaloo"/>
              </a:rPr>
              <a:t>Healthy Snack/Milk</a:t>
            </a:r>
            <a:endParaRPr sz="2400" b="1" dirty="0">
              <a:latin typeface="Pond Free Me" pitchFamily="2" charset="0"/>
              <a:ea typeface="Boogaloo"/>
              <a:cs typeface="Boogaloo"/>
              <a:sym typeface="Boogaloo"/>
            </a:endParaRPr>
          </a:p>
        </p:txBody>
      </p:sp>
      <p:sp>
        <p:nvSpPr>
          <p:cNvPr id="14" name="Google Shape;68;p15"/>
          <p:cNvSpPr txBox="1"/>
          <p:nvPr/>
        </p:nvSpPr>
        <p:spPr>
          <a:xfrm>
            <a:off x="160589" y="1258741"/>
            <a:ext cx="3792650" cy="154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Each day students are given time to relax their brains and have a small snack. Please send a small snack to school for your student. This will be kept in their individual lockers.</a:t>
            </a:r>
          </a:p>
          <a:p>
            <a:pPr marL="0" lvl="0" indent="0" algn="just" rtl="0">
              <a:spcBef>
                <a:spcPts val="0"/>
              </a:spcBef>
              <a:spcAft>
                <a:spcPts val="0"/>
              </a:spcAft>
              <a:buNone/>
            </a:pPr>
            <a:endParaRPr lang="en-US" sz="1500" dirty="0">
              <a:latin typeface="Pond Free Me" pitchFamily="2" charset="0"/>
            </a:endParaRPr>
          </a:p>
          <a:p>
            <a:pPr marL="0" lvl="0" indent="0" algn="just" rtl="0">
              <a:spcBef>
                <a:spcPts val="0"/>
              </a:spcBef>
              <a:spcAft>
                <a:spcPts val="0"/>
              </a:spcAft>
              <a:buNone/>
            </a:pPr>
            <a:r>
              <a:rPr lang="en-US" sz="1500" dirty="0" smtClean="0">
                <a:latin typeface="Pond Free Me" pitchFamily="2" charset="0"/>
              </a:rPr>
              <a:t>Healthy snack begins: Monday, September 9</a:t>
            </a:r>
            <a:r>
              <a:rPr lang="en-US" sz="1500" baseline="30000" dirty="0" smtClean="0">
                <a:latin typeface="Pond Free Me" pitchFamily="2" charset="0"/>
              </a:rPr>
              <a:t>th</a:t>
            </a:r>
            <a:endParaRPr lang="en-US" sz="1500" dirty="0" smtClean="0">
              <a:latin typeface="Pond Free Me" pitchFamily="2" charset="0"/>
            </a:endParaRPr>
          </a:p>
          <a:p>
            <a:pPr marL="0" lvl="0" indent="0" algn="just" rtl="0">
              <a:spcBef>
                <a:spcPts val="0"/>
              </a:spcBef>
              <a:spcAft>
                <a:spcPts val="0"/>
              </a:spcAft>
              <a:buNone/>
            </a:pPr>
            <a:r>
              <a:rPr lang="en-US" sz="1500" dirty="0" smtClean="0">
                <a:latin typeface="Pond Free Me" pitchFamily="2" charset="0"/>
              </a:rPr>
              <a:t>Morning milk begins: Monday, September 16</a:t>
            </a:r>
            <a:r>
              <a:rPr lang="en-US" sz="1500" baseline="30000" dirty="0" smtClean="0">
                <a:latin typeface="Pond Free Me" pitchFamily="2" charset="0"/>
              </a:rPr>
              <a:t>th</a:t>
            </a:r>
            <a:r>
              <a:rPr lang="en-US" sz="1500" dirty="0" smtClean="0">
                <a:latin typeface="Pond Free Me" pitchFamily="2" charset="0"/>
              </a:rPr>
              <a:t> </a:t>
            </a:r>
            <a:endParaRPr sz="1500" dirty="0">
              <a:latin typeface="Pond Free Me" pitchFamily="2" charset="0"/>
            </a:endParaRPr>
          </a:p>
        </p:txBody>
      </p:sp>
      <p:pic>
        <p:nvPicPr>
          <p:cNvPr id="2050" name="Picture 2" descr="http://3.bp.blogspot.com/_I304lNqKLlk/TSzC1Hi8YBI/AAAAAAAAEjE/LE8Ave5kr5k/s1600/rainbow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105" y="830038"/>
            <a:ext cx="1336423" cy="317069"/>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70;p15"/>
          <p:cNvSpPr txBox="1"/>
          <p:nvPr/>
        </p:nvSpPr>
        <p:spPr>
          <a:xfrm>
            <a:off x="1113002" y="3116262"/>
            <a:ext cx="3378206" cy="6536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Pond Free Me" pitchFamily="2" charset="0"/>
                <a:ea typeface="Boogaloo"/>
                <a:cs typeface="Boogaloo"/>
                <a:sym typeface="Boogaloo"/>
              </a:rPr>
              <a:t>Social/Emotional Learning</a:t>
            </a:r>
            <a:endParaRPr sz="2400" b="1" dirty="0">
              <a:latin typeface="Pond Free Me" pitchFamily="2" charset="0"/>
              <a:ea typeface="Boogaloo"/>
              <a:cs typeface="Boogaloo"/>
              <a:sym typeface="Boogaloo"/>
            </a:endParaRPr>
          </a:p>
        </p:txBody>
      </p:sp>
      <p:sp>
        <p:nvSpPr>
          <p:cNvPr id="17" name="Google Shape;68;p15"/>
          <p:cNvSpPr txBox="1"/>
          <p:nvPr/>
        </p:nvSpPr>
        <p:spPr>
          <a:xfrm>
            <a:off x="708500" y="3608834"/>
            <a:ext cx="3987800" cy="130589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Each morning we will take 5-15 minutes to “check-in” and focus on a skill or topic related to social/emotional development. I have also created a regulation station in the classroom for students to use for a brief brain break throughout the school day. More information to follow on this topic throughout the </a:t>
            </a:r>
            <a:endParaRPr sz="1500" dirty="0">
              <a:latin typeface="Pond Free Me" pitchFamily="2" charset="0"/>
            </a:endParaRPr>
          </a:p>
        </p:txBody>
      </p:sp>
      <p:sp>
        <p:nvSpPr>
          <p:cNvPr id="18" name="Google Shape;70;p15"/>
          <p:cNvSpPr txBox="1"/>
          <p:nvPr/>
        </p:nvSpPr>
        <p:spPr>
          <a:xfrm>
            <a:off x="465386" y="5430676"/>
            <a:ext cx="3378206" cy="6536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dirty="0" smtClean="0">
                <a:latin typeface="Pond Free Me" pitchFamily="2" charset="0"/>
                <a:ea typeface="Boogaloo"/>
                <a:cs typeface="Boogaloo"/>
                <a:sym typeface="Boogaloo"/>
              </a:rPr>
              <a:t>Cursive</a:t>
            </a:r>
            <a:endParaRPr sz="2400" b="1" dirty="0">
              <a:latin typeface="Pond Free Me" pitchFamily="2" charset="0"/>
              <a:ea typeface="Boogaloo"/>
              <a:cs typeface="Boogaloo"/>
              <a:sym typeface="Boogaloo"/>
            </a:endParaRPr>
          </a:p>
        </p:txBody>
      </p:sp>
      <p:sp>
        <p:nvSpPr>
          <p:cNvPr id="19" name="Google Shape;68;p15"/>
          <p:cNvSpPr txBox="1"/>
          <p:nvPr/>
        </p:nvSpPr>
        <p:spPr>
          <a:xfrm>
            <a:off x="160589" y="5850279"/>
            <a:ext cx="3987800" cy="130589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dirty="0" smtClean="0">
                <a:latin typeface="Pond Free Me" pitchFamily="2" charset="0"/>
              </a:rPr>
              <a:t>This year your student will begin learning cursive handwriting. We will focus on one or two letters each day. Once the workbook is complete, additional practice will be incorporated into daily activities.</a:t>
            </a:r>
            <a:endParaRPr sz="1500" dirty="0">
              <a:latin typeface="Pond Free Me"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6923"/>
          <a:stretch/>
        </p:blipFill>
        <p:spPr>
          <a:xfrm>
            <a:off x="3522157" y="5048413"/>
            <a:ext cx="1260764" cy="921327"/>
          </a:xfrm>
          <a:prstGeom prst="rect">
            <a:avLst/>
          </a:prstGeom>
        </p:spPr>
      </p:pic>
      <p:sp>
        <p:nvSpPr>
          <p:cNvPr id="3" name="7-Point Star 2"/>
          <p:cNvSpPr/>
          <p:nvPr/>
        </p:nvSpPr>
        <p:spPr>
          <a:xfrm rot="939441">
            <a:off x="7287660" y="1103610"/>
            <a:ext cx="2406668" cy="2221684"/>
          </a:xfrm>
          <a:prstGeom prst="star7">
            <a:avLst/>
          </a:prstGeom>
          <a:noFill/>
          <a:ln w="3810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440436" y="1469611"/>
            <a:ext cx="1592078" cy="1573558"/>
          </a:xfrm>
          <a:prstGeom prst="round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5864536" y="3274847"/>
            <a:ext cx="2563091" cy="1639881"/>
          </a:xfrm>
          <a:prstGeom prst="cloud">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20;p18"/>
          <p:cNvSpPr txBox="1"/>
          <p:nvPr/>
        </p:nvSpPr>
        <p:spPr>
          <a:xfrm rot="20697306">
            <a:off x="5967082" y="3133902"/>
            <a:ext cx="2357998" cy="143907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3600" b="1" dirty="0">
              <a:latin typeface="Ink Free" panose="03080402000500000000" pitchFamily="66" charset="0"/>
              <a:ea typeface="Boogaloo"/>
              <a:cs typeface="Boogaloo"/>
              <a:sym typeface="Boogaloo"/>
            </a:endParaRPr>
          </a:p>
          <a:p>
            <a:pPr marL="0" lvl="0" indent="0" algn="ctr" rtl="0">
              <a:spcBef>
                <a:spcPts val="0"/>
              </a:spcBef>
              <a:spcAft>
                <a:spcPts val="0"/>
              </a:spcAft>
              <a:buNone/>
            </a:pPr>
            <a:r>
              <a:rPr lang="en-US" sz="3600" b="1" dirty="0" smtClean="0">
                <a:latin typeface="Ink Free" panose="03080402000500000000" pitchFamily="66" charset="0"/>
                <a:ea typeface="CreativeFonts1" panose="02000603000000000000" pitchFamily="2" charset="0"/>
                <a:cs typeface="Boogaloo"/>
                <a:sym typeface="Boogaloo"/>
              </a:rPr>
              <a:t>Be Polite</a:t>
            </a:r>
            <a:endParaRPr sz="3600" b="1" dirty="0">
              <a:latin typeface="Ink Free" panose="03080402000500000000" pitchFamily="66" charset="0"/>
              <a:ea typeface="CreativeFonts1" panose="02000603000000000000" pitchFamily="2" charset="0"/>
              <a:cs typeface="Boogaloo"/>
              <a:sym typeface="Boogaloo"/>
            </a:endParaRPr>
          </a:p>
        </p:txBody>
      </p:sp>
      <p:sp>
        <p:nvSpPr>
          <p:cNvPr id="6" name="Flowchart: Decision 5"/>
          <p:cNvSpPr/>
          <p:nvPr/>
        </p:nvSpPr>
        <p:spPr>
          <a:xfrm>
            <a:off x="5440436" y="4918255"/>
            <a:ext cx="2500133" cy="1856615"/>
          </a:xfrm>
          <a:prstGeom prst="flowChartDecision">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4536" y="5112324"/>
            <a:ext cx="1658482" cy="1200329"/>
          </a:xfrm>
          <a:prstGeom prst="rect">
            <a:avLst/>
          </a:prstGeom>
          <a:noFill/>
        </p:spPr>
        <p:txBody>
          <a:bodyPr wrap="square" rtlCol="0">
            <a:spAutoFit/>
          </a:bodyPr>
          <a:lstStyle/>
          <a:p>
            <a:pPr algn="ctr"/>
            <a:r>
              <a:rPr lang="en-US" sz="3600" b="1" dirty="0" smtClean="0">
                <a:latin typeface="Curlz MT" panose="04040404050702020202" pitchFamily="82" charset="0"/>
              </a:rPr>
              <a:t>Be Honest</a:t>
            </a:r>
            <a:endParaRPr lang="en-US" sz="3600" b="1" dirty="0">
              <a:latin typeface="Curlz MT" panose="04040404050702020202" pitchFamily="82" charset="0"/>
            </a:endParaRPr>
          </a:p>
        </p:txBody>
      </p:sp>
      <p:sp>
        <p:nvSpPr>
          <p:cNvPr id="8" name="Pentagon 7"/>
          <p:cNvSpPr/>
          <p:nvPr/>
        </p:nvSpPr>
        <p:spPr>
          <a:xfrm>
            <a:off x="7020310" y="6729438"/>
            <a:ext cx="2905524" cy="829579"/>
          </a:xfrm>
          <a:prstGeom prst="homePlate">
            <a:avLst/>
          </a:prstGeom>
          <a:noFill/>
          <a:ln w="3810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846742" y="6884555"/>
            <a:ext cx="3078712" cy="523220"/>
          </a:xfrm>
          <a:prstGeom prst="rect">
            <a:avLst/>
          </a:prstGeom>
          <a:noFill/>
        </p:spPr>
        <p:txBody>
          <a:bodyPr wrap="square" rtlCol="0">
            <a:spAutoFit/>
          </a:bodyPr>
          <a:lstStyle/>
          <a:p>
            <a:pPr algn="ctr"/>
            <a:r>
              <a:rPr lang="en-US" sz="2800" b="1" dirty="0" smtClean="0">
                <a:latin typeface="Jokerman" panose="04090605060D06020702" pitchFamily="82" charset="0"/>
              </a:rPr>
              <a:t>Be Respectful</a:t>
            </a:r>
            <a:endParaRPr lang="en-US" sz="2800" b="1" dirty="0">
              <a:latin typeface="Jokerman" panose="04090605060D06020702" pitchFamily="82" charset="0"/>
            </a:endParaRPr>
          </a:p>
        </p:txBody>
      </p:sp>
      <p:sp>
        <p:nvSpPr>
          <p:cNvPr id="9" name="Chord 8"/>
          <p:cNvSpPr/>
          <p:nvPr/>
        </p:nvSpPr>
        <p:spPr>
          <a:xfrm>
            <a:off x="7940570" y="4252302"/>
            <a:ext cx="2256376" cy="2272960"/>
          </a:xfrm>
          <a:prstGeom prst="chord">
            <a:avLst/>
          </a:prstGeom>
          <a:noFill/>
          <a:ln w="38100">
            <a:solidFill>
              <a:srgbClr val="F89AE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984385" y="4732173"/>
            <a:ext cx="1658482" cy="1323439"/>
          </a:xfrm>
          <a:prstGeom prst="rect">
            <a:avLst/>
          </a:prstGeom>
          <a:noFill/>
        </p:spPr>
        <p:txBody>
          <a:bodyPr wrap="square" rtlCol="0">
            <a:spAutoFit/>
          </a:bodyPr>
          <a:lstStyle/>
          <a:p>
            <a:pPr algn="ctr"/>
            <a:r>
              <a:rPr lang="en-US" sz="4000" b="1" dirty="0" smtClean="0">
                <a:latin typeface="KBStripedPajamas" panose="02000603000000000000" pitchFamily="2" charset="0"/>
              </a:rPr>
              <a:t>Be</a:t>
            </a:r>
            <a:br>
              <a:rPr lang="en-US" sz="4000" b="1" dirty="0" smtClean="0">
                <a:latin typeface="KBStripedPajamas" panose="02000603000000000000" pitchFamily="2" charset="0"/>
              </a:rPr>
            </a:br>
            <a:r>
              <a:rPr lang="en-US" sz="4000" b="1" dirty="0" smtClean="0">
                <a:latin typeface="KBStripedPajamas" panose="02000603000000000000" pitchFamily="2" charset="0"/>
              </a:rPr>
              <a:t>Safe</a:t>
            </a:r>
            <a:endParaRPr lang="en-US" sz="4000" b="1" dirty="0">
              <a:latin typeface="KBStripedPajamas" panose="02000603000000000000" pitchFamily="2" charset="0"/>
            </a:endParaRPr>
          </a:p>
        </p:txBody>
      </p:sp>
      <p:sp>
        <p:nvSpPr>
          <p:cNvPr id="10" name="5-Point Star 9"/>
          <p:cNvSpPr/>
          <p:nvPr/>
        </p:nvSpPr>
        <p:spPr>
          <a:xfrm>
            <a:off x="6205776" y="6894563"/>
            <a:ext cx="554182" cy="523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8646422" y="3691631"/>
            <a:ext cx="372887" cy="3049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5084804" y="1264784"/>
            <a:ext cx="372887" cy="3049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8933367" y="3085614"/>
            <a:ext cx="554182" cy="523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9146112" y="3759958"/>
            <a:ext cx="203818" cy="1619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729708" y="6844000"/>
            <a:ext cx="203818" cy="1619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5424087" y="1114807"/>
            <a:ext cx="203818" cy="1619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i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3519</TotalTime>
  <Words>1012</Words>
  <Application>Microsoft Office PowerPoint</Application>
  <PresentationFormat>Custom</PresentationFormat>
  <Paragraphs>219</Paragraphs>
  <Slides>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vt:i4>
      </vt:variant>
    </vt:vector>
  </HeadingPairs>
  <TitlesOfParts>
    <vt:vector size="21" baseType="lpstr">
      <vt:lpstr>Arial</vt:lpstr>
      <vt:lpstr>Impact</vt:lpstr>
      <vt:lpstr>Curlz MT</vt:lpstr>
      <vt:lpstr>TTGJuiceBox</vt:lpstr>
      <vt:lpstr>Cabin Sketch</vt:lpstr>
      <vt:lpstr>KBStripedPajamas</vt:lpstr>
      <vt:lpstr>CreativeFonts1</vt:lpstr>
      <vt:lpstr>Boogaloo</vt:lpstr>
      <vt:lpstr>Pond Free Me</vt:lpstr>
      <vt:lpstr>Times New Roman</vt:lpstr>
      <vt:lpstr>Acme</vt:lpstr>
      <vt:lpstr>Jokerman</vt:lpstr>
      <vt:lpstr>Ink Free</vt:lpstr>
      <vt:lpstr>TTGCheerios</vt:lpstr>
      <vt:lpstr>Grid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Erin Knipp</cp:lastModifiedBy>
  <cp:revision>30</cp:revision>
  <dcterms:modified xsi:type="dcterms:W3CDTF">2019-08-28T19:58:46Z</dcterms:modified>
</cp:coreProperties>
</file>